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handoutMasterIdLst>
    <p:handoutMasterId r:id="rId20"/>
  </p:handoutMasterIdLst>
  <p:sldIdLst>
    <p:sldId id="261" r:id="rId6"/>
    <p:sldId id="256" r:id="rId7"/>
    <p:sldId id="260" r:id="rId8"/>
    <p:sldId id="259" r:id="rId9"/>
    <p:sldId id="257" r:id="rId10"/>
    <p:sldId id="263" r:id="rId11"/>
    <p:sldId id="264" r:id="rId12"/>
    <p:sldId id="265" r:id="rId13"/>
    <p:sldId id="268" r:id="rId14"/>
    <p:sldId id="266" r:id="rId15"/>
    <p:sldId id="269" r:id="rId16"/>
    <p:sldId id="267"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4"/>
    <p:restoredTop sz="77707" autoAdjust="0"/>
  </p:normalViewPr>
  <p:slideViewPr>
    <p:cSldViewPr>
      <p:cViewPr varScale="1">
        <p:scale>
          <a:sx n="69" d="100"/>
          <a:sy n="69" d="100"/>
        </p:scale>
        <p:origin x="1792" y="40"/>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3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1ED97E-F43B-0A43-B25A-B927B94578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9C9A6D-EE43-A146-9E7F-8BEF9B464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62CF00-16BD-754D-9E4C-7F4CDEFA9540}" type="datetimeFigureOut">
              <a:rPr lang="en-US" smtClean="0"/>
              <a:t>1/21/2020</a:t>
            </a:fld>
            <a:endParaRPr lang="en-US"/>
          </a:p>
        </p:txBody>
      </p:sp>
      <p:sp>
        <p:nvSpPr>
          <p:cNvPr id="4" name="Footer Placeholder 3">
            <a:extLst>
              <a:ext uri="{FF2B5EF4-FFF2-40B4-BE49-F238E27FC236}">
                <a16:creationId xmlns:a16="http://schemas.microsoft.com/office/drawing/2014/main" id="{8A48694B-DC43-8D48-9F10-6EF9CAC9B8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9FDBC1-C6B5-0242-ADC2-7F4CC05302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3AD6DF-D803-EC49-BEFB-26C4F602BA8E}" type="slidenum">
              <a:rPr lang="en-US" smtClean="0"/>
              <a:t>‹#›</a:t>
            </a:fld>
            <a:endParaRPr lang="en-US"/>
          </a:p>
        </p:txBody>
      </p:sp>
    </p:spTree>
    <p:extLst>
      <p:ext uri="{BB962C8B-B14F-4D97-AF65-F5344CB8AC3E}">
        <p14:creationId xmlns:p14="http://schemas.microsoft.com/office/powerpoint/2010/main" val="3963828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8ADB1-FA62-4BBE-A2D3-3D636FAF2829}" type="datetimeFigureOut">
              <a:rPr lang="en-GB" smtClean="0"/>
              <a:t>21/01/2020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556A9-0A77-45B8-AB36-6BBF0829C389}" type="slidenum">
              <a:rPr lang="en-GB" smtClean="0"/>
              <a:t>‹#›</a:t>
            </a:fld>
            <a:endParaRPr lang="en-GB"/>
          </a:p>
        </p:txBody>
      </p:sp>
    </p:spTree>
    <p:extLst>
      <p:ext uri="{BB962C8B-B14F-4D97-AF65-F5344CB8AC3E}">
        <p14:creationId xmlns:p14="http://schemas.microsoft.com/office/powerpoint/2010/main" val="49534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Thierry Berger and this is my colleague Lorenzo </a:t>
            </a:r>
            <a:r>
              <a:rPr lang="en-GB" dirty="0" err="1"/>
              <a:t>Cotula</a:t>
            </a:r>
            <a:r>
              <a:rPr lang="en-GB" dirty="0"/>
              <a:t>.</a:t>
            </a:r>
          </a:p>
        </p:txBody>
      </p:sp>
      <p:sp>
        <p:nvSpPr>
          <p:cNvPr id="4" name="Slide Number Placeholder 3"/>
          <p:cNvSpPr>
            <a:spLocks noGrp="1"/>
          </p:cNvSpPr>
          <p:nvPr>
            <p:ph type="sldNum" sz="quarter" idx="10"/>
          </p:nvPr>
        </p:nvSpPr>
        <p:spPr/>
        <p:txBody>
          <a:bodyPr/>
          <a:lstStyle/>
          <a:p>
            <a:fld id="{0BC556A9-0A77-45B8-AB36-6BBF0829C389}" type="slidenum">
              <a:rPr lang="en-GB" smtClean="0"/>
              <a:t>2</a:t>
            </a:fld>
            <a:endParaRPr lang="en-GB"/>
          </a:p>
        </p:txBody>
      </p:sp>
    </p:spTree>
    <p:extLst>
      <p:ext uri="{BB962C8B-B14F-4D97-AF65-F5344CB8AC3E}">
        <p14:creationId xmlns:p14="http://schemas.microsoft.com/office/powerpoint/2010/main" val="161829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For the exploration and exploitation of resources in the Area an investor has to get sponsorship from its home State (UNCLOS, art 153(2)(b)); then that investor will need to apply to the International Seabed Authority to enter into a mining contract with the ISA (art 153(3)). The investor and the sponsoring state will enter into a contract governed by national law and the ISA ‘Mining Code’. By way of example, Fiji adopted the International Seabed Mineral Management Decree (No. 21 OF 2013) (the Fiji Decree) which describes the procedure relating to Fiji companies. Often foreign investors incorporate a local subsidiary in order to apply for sponsorship. They could do so in Fiji fir instance.</a:t>
            </a:r>
          </a:p>
          <a:p>
            <a:endParaRPr lang="en-GB" noProof="0" dirty="0"/>
          </a:p>
          <a:p>
            <a:r>
              <a:rPr lang="en-GB" noProof="0" dirty="0"/>
              <a:t>The ISA is developing regulations for deep seabed mining. Those regulations once adopted will include all sorts of obligations on investors.</a:t>
            </a:r>
          </a:p>
          <a:p>
            <a:endParaRPr lang="en-GB" noProof="0" dirty="0"/>
          </a:p>
          <a:p>
            <a:r>
              <a:rPr lang="en-GB" noProof="0" dirty="0"/>
              <a:t>In due course, investors may be able to bring claims against the ISA before the Seabed Disputes Chamber </a:t>
            </a:r>
            <a:r>
              <a:rPr lang="en-GB" noProof="0"/>
              <a:t>of the </a:t>
            </a:r>
            <a:r>
              <a:rPr lang="en-GB" noProof="0" dirty="0"/>
              <a:t>International Tribunal for the Law of the Sea (ITLOS) under UNCLOS. Currently no cases since exploitation has not started. Four specific grounds under UNCLOS including disputes regarding the interpretation of a contract between the ISA and an investor. The Deep Seabed Chamber could become very busy at some stage!</a:t>
            </a:r>
          </a:p>
          <a:p>
            <a:endParaRPr lang="en-GB" noProof="0" dirty="0"/>
          </a:p>
          <a:p>
            <a:endParaRPr lang="en-GB" noProof="0" dirty="0"/>
          </a:p>
          <a:p>
            <a:r>
              <a:rPr lang="en-GB" noProof="0" dirty="0"/>
              <a:t>[a Fiji national may apply for a sponsorship from the Fiji International Seabed Authority with a view to getting a Sponsorship Certificate (section 24) and will need to comply with the Fiji Decree and the rules of the ISA (section 32). A Sponsored party may [then?]  submit an application to the ISA for a contract for exploration or exploitation in the Area under Fiji’s sponsorship (section 30). The Fiji government may also enter into written agreements with the Sponsored party after the Sponsorship Certificate has been granted, to establish additional terms and conditions as to the sponsorship arrangement (section 31).] </a:t>
            </a:r>
          </a:p>
          <a:p>
            <a:endParaRPr lang="en-GB" noProof="0" dirty="0"/>
          </a:p>
          <a:p>
            <a:r>
              <a:rPr lang="en-GB" noProof="0" dirty="0"/>
              <a:t>ISA: the body responsible for organising and controlling activities in the Area, the International Seabed Authority (ISA, UNCLOS art. 157.1)</a:t>
            </a:r>
          </a:p>
          <a:p>
            <a:endParaRPr lang="en-GB" noProof="0" dirty="0"/>
          </a:p>
          <a:p>
            <a:endParaRPr lang="en-GB" noProof="0" dirty="0"/>
          </a:p>
        </p:txBody>
      </p:sp>
      <p:sp>
        <p:nvSpPr>
          <p:cNvPr id="4" name="Slide Number Placeholder 3"/>
          <p:cNvSpPr>
            <a:spLocks noGrp="1"/>
          </p:cNvSpPr>
          <p:nvPr>
            <p:ph type="sldNum" sz="quarter" idx="5"/>
          </p:nvPr>
        </p:nvSpPr>
        <p:spPr/>
        <p:txBody>
          <a:bodyPr/>
          <a:lstStyle/>
          <a:p>
            <a:fld id="{0BC556A9-0A77-45B8-AB36-6BBF0829C389}" type="slidenum">
              <a:rPr lang="en-GB" smtClean="0"/>
              <a:t>11</a:t>
            </a:fld>
            <a:endParaRPr lang="en-GB"/>
          </a:p>
        </p:txBody>
      </p:sp>
    </p:spTree>
    <p:extLst>
      <p:ext uri="{BB962C8B-B14F-4D97-AF65-F5344CB8AC3E}">
        <p14:creationId xmlns:p14="http://schemas.microsoft.com/office/powerpoint/2010/main" val="154243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other sectors – tourism for instance.</a:t>
            </a:r>
          </a:p>
          <a:p>
            <a:endParaRPr lang="en-US" dirty="0"/>
          </a:p>
          <a:p>
            <a:r>
              <a:rPr lang="en-US" dirty="0"/>
              <a:t>There are already relevant cases dealing with investment in coastal areas re tourism resorts or protected areas. They refer to international environmental law instruments such as the Convention on Biological Diversity and the </a:t>
            </a:r>
            <a:r>
              <a:rPr lang="en-US" dirty="0" err="1"/>
              <a:t>Ramsar</a:t>
            </a:r>
            <a:r>
              <a:rPr lang="en-US" dirty="0"/>
              <a:t> Convention.</a:t>
            </a:r>
          </a:p>
          <a:p>
            <a:endParaRPr lang="en-US" dirty="0"/>
          </a:p>
          <a:p>
            <a:r>
              <a:rPr lang="en-US" i="1" dirty="0"/>
              <a:t>David </a:t>
            </a:r>
            <a:r>
              <a:rPr lang="en-US" i="1" dirty="0" err="1"/>
              <a:t>Aven</a:t>
            </a:r>
            <a:r>
              <a:rPr lang="en-US" i="1" dirty="0"/>
              <a:t> et al v Republic of Costa Rica</a:t>
            </a:r>
            <a:r>
              <a:rPr lang="en-US" dirty="0"/>
              <a:t>, Award, ICSID Case No UNCT/15/3 (Award dated 18 September 2018) which concerns a tourism project.</a:t>
            </a:r>
          </a:p>
          <a:p>
            <a:endParaRPr lang="en-US" dirty="0"/>
          </a:p>
          <a:p>
            <a:r>
              <a:rPr lang="en-US" dirty="0"/>
              <a:t>Permanent Court of Arbitration, </a:t>
            </a:r>
            <a:r>
              <a:rPr lang="en-US" i="1" dirty="0"/>
              <a:t>Peter Allard v Barbados </a:t>
            </a:r>
            <a:r>
              <a:rPr lang="en-US" dirty="0"/>
              <a:t>(Award on Jurisdiction dated 13 June 2014 and Final Award dated 27 June 2016) relating to the acquisition of land in coastal areas to build ecotourism ventures </a:t>
            </a:r>
          </a:p>
          <a:p>
            <a:endParaRPr lang="en-US" dirty="0"/>
          </a:p>
          <a:p>
            <a:r>
              <a:rPr lang="en-US" dirty="0"/>
              <a:t>We could also look at the impact of blue economy developments on human rights and livelihoods of coastal communities.</a:t>
            </a:r>
          </a:p>
          <a:p>
            <a:endParaRPr lang="en-US" dirty="0"/>
          </a:p>
          <a:p>
            <a:r>
              <a:rPr lang="en-US" dirty="0"/>
              <a:t>Potential for IIL to support inclusive and sustainable blue economy investments against negative impacts from governments.</a:t>
            </a:r>
          </a:p>
        </p:txBody>
      </p:sp>
      <p:sp>
        <p:nvSpPr>
          <p:cNvPr id="4" name="Slide Number Placeholder 3"/>
          <p:cNvSpPr>
            <a:spLocks noGrp="1"/>
          </p:cNvSpPr>
          <p:nvPr>
            <p:ph type="sldNum" sz="quarter" idx="5"/>
          </p:nvPr>
        </p:nvSpPr>
        <p:spPr/>
        <p:txBody>
          <a:bodyPr/>
          <a:lstStyle/>
          <a:p>
            <a:fld id="{0BC556A9-0A77-45B8-AB36-6BBF0829C389}" type="slidenum">
              <a:rPr lang="en-GB" smtClean="0"/>
              <a:t>12</a:t>
            </a:fld>
            <a:endParaRPr lang="en-GB"/>
          </a:p>
        </p:txBody>
      </p:sp>
    </p:spTree>
    <p:extLst>
      <p:ext uri="{BB962C8B-B14F-4D97-AF65-F5344CB8AC3E}">
        <p14:creationId xmlns:p14="http://schemas.microsoft.com/office/powerpoint/2010/main" val="292082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an Associate at</a:t>
            </a:r>
          </a:p>
          <a:p>
            <a:endParaRPr lang="en-US" dirty="0"/>
          </a:p>
          <a:p>
            <a:r>
              <a:rPr lang="en-US" dirty="0"/>
              <a:t>International Institute for Environment and Development – IIED</a:t>
            </a:r>
          </a:p>
          <a:p>
            <a:endParaRPr lang="en-US" dirty="0"/>
          </a:p>
          <a:p>
            <a:r>
              <a:rPr lang="en-US" dirty="0"/>
              <a:t>Lorenzo </a:t>
            </a:r>
            <a:r>
              <a:rPr lang="en-US" dirty="0" err="1"/>
              <a:t>Cotula</a:t>
            </a:r>
            <a:r>
              <a:rPr lang="en-US" dirty="0"/>
              <a:t> is Principal Researcher at IIED</a:t>
            </a:r>
          </a:p>
          <a:p>
            <a:endParaRPr lang="en-US" dirty="0"/>
          </a:p>
          <a:p>
            <a:r>
              <a:rPr lang="en-US" dirty="0"/>
              <a:t>Briefly IIED is a policy and action research </a:t>
            </a:r>
            <a:r>
              <a:rPr lang="en-US" dirty="0" err="1"/>
              <a:t>organisation</a:t>
            </a:r>
            <a:r>
              <a:rPr lang="en-US" dirty="0"/>
              <a:t> working to promote sustainable development.</a:t>
            </a:r>
          </a:p>
          <a:p>
            <a:endParaRPr lang="en-US" dirty="0"/>
          </a:p>
          <a:p>
            <a:r>
              <a:rPr lang="en-US" dirty="0"/>
              <a:t>IIED undertakes research &amp; action on the law of the global economy. We have a growing work on ocean governance including in the UN context.</a:t>
            </a:r>
          </a:p>
          <a:p>
            <a:endParaRPr lang="en-US" dirty="0"/>
          </a:p>
          <a:p>
            <a:r>
              <a:rPr lang="en-US" dirty="0"/>
              <a:t>IIED works with networks of partners, communicates evidence &amp; translates it into policy.</a:t>
            </a:r>
          </a:p>
        </p:txBody>
      </p:sp>
      <p:sp>
        <p:nvSpPr>
          <p:cNvPr id="4" name="Slide Number Placeholder 3"/>
          <p:cNvSpPr>
            <a:spLocks noGrp="1"/>
          </p:cNvSpPr>
          <p:nvPr>
            <p:ph type="sldNum" sz="quarter" idx="5"/>
          </p:nvPr>
        </p:nvSpPr>
        <p:spPr/>
        <p:txBody>
          <a:bodyPr/>
          <a:lstStyle/>
          <a:p>
            <a:fld id="{0BC556A9-0A77-45B8-AB36-6BBF0829C389}" type="slidenum">
              <a:rPr lang="en-GB" smtClean="0"/>
              <a:t>3</a:t>
            </a:fld>
            <a:endParaRPr lang="en-GB"/>
          </a:p>
        </p:txBody>
      </p:sp>
    </p:spTree>
    <p:extLst>
      <p:ext uri="{BB962C8B-B14F-4D97-AF65-F5344CB8AC3E}">
        <p14:creationId xmlns:p14="http://schemas.microsoft.com/office/powerpoint/2010/main" val="104878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preparing a scoping study on the on legal dimensions of the blue economy which will be leading to a short publication in the form of an IIED Briefing Note (2,500 words).</a:t>
            </a:r>
          </a:p>
          <a:p>
            <a:endParaRPr lang="en-US" dirty="0"/>
          </a:p>
          <a:p>
            <a:r>
              <a:rPr lang="en-US" dirty="0"/>
              <a:t>Due to limited space: focus on international investment law (IIL) and consider deep seabed mining and fisheries. There will be one case study from Ghana.</a:t>
            </a:r>
          </a:p>
          <a:p>
            <a:endParaRPr lang="en-US" dirty="0"/>
          </a:p>
          <a:p>
            <a:r>
              <a:rPr lang="en-US" dirty="0"/>
              <a:t>We will identify areas for further exploration / follow-on work, and links to wider range of OOH activities</a:t>
            </a:r>
          </a:p>
          <a:p>
            <a:endParaRPr lang="en-US" dirty="0"/>
          </a:p>
        </p:txBody>
      </p:sp>
      <p:sp>
        <p:nvSpPr>
          <p:cNvPr id="4" name="Slide Number Placeholder 3"/>
          <p:cNvSpPr>
            <a:spLocks noGrp="1"/>
          </p:cNvSpPr>
          <p:nvPr>
            <p:ph type="sldNum" sz="quarter" idx="5"/>
          </p:nvPr>
        </p:nvSpPr>
        <p:spPr/>
        <p:txBody>
          <a:bodyPr/>
          <a:lstStyle/>
          <a:p>
            <a:fld id="{0BC556A9-0A77-45B8-AB36-6BBF0829C389}" type="slidenum">
              <a:rPr lang="en-GB" smtClean="0"/>
              <a:t>4</a:t>
            </a:fld>
            <a:endParaRPr lang="en-GB"/>
          </a:p>
        </p:txBody>
      </p:sp>
    </p:spTree>
    <p:extLst>
      <p:ext uri="{BB962C8B-B14F-4D97-AF65-F5344CB8AC3E}">
        <p14:creationId xmlns:p14="http://schemas.microsoft.com/office/powerpoint/2010/main" val="165079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economy is made up of national laws, international law (United Nations Convention on the Law of the Sea), contracts / </a:t>
            </a:r>
            <a:r>
              <a:rPr lang="en-US" dirty="0" err="1"/>
              <a:t>licences</a:t>
            </a:r>
            <a:r>
              <a:rPr lang="en-US" dirty="0"/>
              <a:t>, e.g. joint ventures for large scale fisheries or contracts for the exploration and exploitation of minerals on the deep seabed.</a:t>
            </a:r>
          </a:p>
          <a:p>
            <a:endParaRPr lang="en-US" dirty="0"/>
          </a:p>
          <a:p>
            <a:r>
              <a:rPr lang="en-US" dirty="0"/>
              <a:t>International Investment Law (IIL) can be defined as the international law norms that govern the admission and treatment of foreign investment.</a:t>
            </a:r>
          </a:p>
          <a:p>
            <a:endParaRPr lang="en-US" dirty="0"/>
          </a:p>
          <a:p>
            <a:r>
              <a:rPr lang="en-US" dirty="0"/>
              <a:t>IIL consists of a global network of international investment treaties (IITs) or broader trade agreements that comprise investment chapters. Instead of relying on local remedies, IITs typically include legal protections for investors in the event of adverse conduct by the state and IITs typically allow investors to bring claims against the host state (that’s the state where the investment is made) directly before an international arbitral tribunal which can make binding decisions called ‘awards’ which can be easily recognized and enforced across the world. This mechanism is often called investor state dispute settlement (ISDS). Some arbitral tribunals have for instance held that IITs protect the legitimate expectations an investor had at the time of the investment. State action that violates the provisions of IITs by, e.g. frustrating an investor’s expectations, could expose that state to significant arbitration claims, having to pay large amounts of damages and legal costs. A state might for instance have -  sometimes inadvertently - created such expectations via ‘promises’ made by its investment promotion agency to attract investors or by granting a permit to explore for oil and gas in a country’s waters.</a:t>
            </a:r>
          </a:p>
          <a:p>
            <a:endParaRPr lang="en-US" dirty="0"/>
          </a:p>
          <a:p>
            <a:r>
              <a:rPr lang="en-US" dirty="0"/>
              <a:t>The Law of Sea regime and IIL have different objectives: protection of the marine environment (&amp; common heritage of mankind for activities in the Area beyond national jurisdiction (the Area)) whereas IIL is about protecting commercial interests.</a:t>
            </a:r>
          </a:p>
        </p:txBody>
      </p:sp>
      <p:sp>
        <p:nvSpPr>
          <p:cNvPr id="4" name="Slide Number Placeholder 3"/>
          <p:cNvSpPr>
            <a:spLocks noGrp="1"/>
          </p:cNvSpPr>
          <p:nvPr>
            <p:ph type="sldNum" sz="quarter" idx="5"/>
          </p:nvPr>
        </p:nvSpPr>
        <p:spPr/>
        <p:txBody>
          <a:bodyPr/>
          <a:lstStyle/>
          <a:p>
            <a:fld id="{0BC556A9-0A77-45B8-AB36-6BBF0829C389}" type="slidenum">
              <a:rPr lang="en-GB" smtClean="0"/>
              <a:t>5</a:t>
            </a:fld>
            <a:endParaRPr lang="en-GB"/>
          </a:p>
        </p:txBody>
      </p:sp>
    </p:spTree>
    <p:extLst>
      <p:ext uri="{BB962C8B-B14F-4D97-AF65-F5344CB8AC3E}">
        <p14:creationId xmlns:p14="http://schemas.microsoft.com/office/powerpoint/2010/main" val="214444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promises of ‘blue growth’ and activities such as deep seabed mining are becoming crucial to some governments and companies operating in the green technologies sector -  but there are also concerns of ‘ocean resource grabbing’. Blue economy activities could have impacts on the environment, human rights and the livelihoods of coastal communities.</a:t>
            </a:r>
          </a:p>
          <a:p>
            <a:endParaRPr lang="en-US" dirty="0"/>
          </a:p>
          <a:p>
            <a:r>
              <a:rPr lang="en-US" dirty="0"/>
              <a:t>IIL increasingly relevant to the blue economy – several cases relating to deep seabed mining, fisheries, oil and gas, tourism sectors etc. Just last week an award was published in the case </a:t>
            </a:r>
            <a:r>
              <a:rPr lang="en-US" i="1" dirty="0"/>
              <a:t>Oded </a:t>
            </a:r>
            <a:r>
              <a:rPr lang="en-US" i="1" dirty="0" err="1"/>
              <a:t>Besserglik</a:t>
            </a:r>
            <a:r>
              <a:rPr lang="en-US" i="1" dirty="0"/>
              <a:t> v. Republic of Mozambique</a:t>
            </a:r>
            <a:r>
              <a:rPr lang="en-US" dirty="0"/>
              <a:t> (ICSID Case No. ARB(AF)/14/2) concerning the alleged expropriation of the investor’s interests in a prawn fishing venture. A recent case </a:t>
            </a:r>
            <a:r>
              <a:rPr lang="en-US" i="1" dirty="0"/>
              <a:t>Odyssey Marine Exploration, Inc on Their Own Behalf and on Behalf of </a:t>
            </a:r>
            <a:r>
              <a:rPr lang="en-US" i="1" dirty="0" err="1"/>
              <a:t>Exploraciones</a:t>
            </a:r>
            <a:r>
              <a:rPr lang="en-US" i="1" dirty="0"/>
              <a:t> </a:t>
            </a:r>
            <a:r>
              <a:rPr lang="en-US" i="1" dirty="0" err="1"/>
              <a:t>Oceanicas</a:t>
            </a:r>
            <a:r>
              <a:rPr lang="en-US" i="1" dirty="0"/>
              <a:t> S. de R.L. de C.V v. United Mexican States</a:t>
            </a:r>
            <a:r>
              <a:rPr lang="en-US" dirty="0"/>
              <a:t>, Notice of Arbitration (5 April 2019), which is the first known ISDS dispute relating to deep seabed mining in a country’s exclusive economic zone.</a:t>
            </a:r>
          </a:p>
          <a:p>
            <a:endParaRPr lang="en-US" dirty="0"/>
          </a:p>
          <a:p>
            <a:r>
              <a:rPr lang="en-US" dirty="0"/>
              <a:t>IIL is meant to promote foreign investment but the evidence that it actually achieves this on this is mixed. IITs raise several concerns such as ‘regulatory chill’: the prospect of facing arbitration claims and having to pay large amounts of damages and significant legal costs could result in states refraining from taking action for fear of violating treaty obligations. This could be affecting host state policies, planning and law-making in relation to natural resource development. Most IITs do not include obligations on investors to comply with human rights and further social and environmental benefits such as the sustainable development goals.  As a result of those concerns there is a growing international debate on reforming IITs including ISDS and several initiatives are ongoing either by individual countries or on a multilateral basis.</a:t>
            </a:r>
          </a:p>
        </p:txBody>
      </p:sp>
      <p:sp>
        <p:nvSpPr>
          <p:cNvPr id="4" name="Slide Number Placeholder 3"/>
          <p:cNvSpPr>
            <a:spLocks noGrp="1"/>
          </p:cNvSpPr>
          <p:nvPr>
            <p:ph type="sldNum" sz="quarter" idx="5"/>
          </p:nvPr>
        </p:nvSpPr>
        <p:spPr/>
        <p:txBody>
          <a:bodyPr/>
          <a:lstStyle/>
          <a:p>
            <a:fld id="{0BC556A9-0A77-45B8-AB36-6BBF0829C389}" type="slidenum">
              <a:rPr lang="en-GB" smtClean="0"/>
              <a:t>6</a:t>
            </a:fld>
            <a:endParaRPr lang="en-GB"/>
          </a:p>
        </p:txBody>
      </p:sp>
    </p:spTree>
    <p:extLst>
      <p:ext uri="{BB962C8B-B14F-4D97-AF65-F5344CB8AC3E}">
        <p14:creationId xmlns:p14="http://schemas.microsoft.com/office/powerpoint/2010/main" val="2132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briefing note we mainly focus on one crucial question: to what extent can IIL apply to blue economy activities?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IITs refer to “territory” and an IIT either applies or it does not whereas UNCLOS does not have such a clear cut definition.</a:t>
            </a:r>
          </a:p>
          <a:p>
            <a:endParaRPr lang="en-US" dirty="0"/>
          </a:p>
          <a:p>
            <a:r>
              <a:rPr lang="en-US" dirty="0"/>
              <a:t>The UNCLOS regime operates through diverse legal regimes of decreasing state control as distance from the coast increases – that’s broadly the territorial waters, the exclusive economic zone, the continental shelf, and the area beyond national jurisdiction/ the high seas.</a:t>
            </a:r>
          </a:p>
          <a:p>
            <a:endParaRPr lang="en-US" dirty="0"/>
          </a:p>
        </p:txBody>
      </p:sp>
      <p:sp>
        <p:nvSpPr>
          <p:cNvPr id="4" name="Slide Number Placeholder 3"/>
          <p:cNvSpPr>
            <a:spLocks noGrp="1"/>
          </p:cNvSpPr>
          <p:nvPr>
            <p:ph type="sldNum" sz="quarter" idx="5"/>
          </p:nvPr>
        </p:nvSpPr>
        <p:spPr/>
        <p:txBody>
          <a:bodyPr/>
          <a:lstStyle/>
          <a:p>
            <a:fld id="{0BC556A9-0A77-45B8-AB36-6BBF0829C389}" type="slidenum">
              <a:rPr lang="en-GB" smtClean="0"/>
              <a:t>7</a:t>
            </a:fld>
            <a:endParaRPr lang="en-GB"/>
          </a:p>
        </p:txBody>
      </p:sp>
    </p:spTree>
    <p:extLst>
      <p:ext uri="{BB962C8B-B14F-4D97-AF65-F5344CB8AC3E}">
        <p14:creationId xmlns:p14="http://schemas.microsoft.com/office/powerpoint/2010/main" val="65193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IITs with a definition of ‘territory’ that specifically refer to territorial waters, EEZ and CS – obviously they apply to those areas.</a:t>
            </a:r>
          </a:p>
          <a:p>
            <a:endParaRPr lang="en-US" dirty="0"/>
          </a:p>
          <a:p>
            <a:r>
              <a:rPr lang="en-US" dirty="0"/>
              <a:t>The more interesting question relates to IITs with no definition of ‘territory’. Under UNCLOS coastal states have sovereignty or sovereign rights over their territorial waters, EEZ and CS and IITs would arguably apply to those areas but there does not seem to be any case law on this.</a:t>
            </a:r>
          </a:p>
          <a:p>
            <a:endParaRPr lang="en-US" dirty="0"/>
          </a:p>
          <a:p>
            <a:r>
              <a:rPr lang="en-US" dirty="0"/>
              <a:t>IITs usually include a definition of investment and blue economy activities need to fall within that definition. However the definitions are usually broad.</a:t>
            </a:r>
          </a:p>
          <a:p>
            <a:endParaRPr lang="en-US" dirty="0"/>
          </a:p>
          <a:p>
            <a:r>
              <a:rPr lang="en-US" dirty="0"/>
              <a:t>The definitions of investment also have other requirements e.g. sometimes they provide that they will only protect investments made in accordance with the laws of the host state.</a:t>
            </a:r>
          </a:p>
        </p:txBody>
      </p:sp>
      <p:sp>
        <p:nvSpPr>
          <p:cNvPr id="4" name="Slide Number Placeholder 3"/>
          <p:cNvSpPr>
            <a:spLocks noGrp="1"/>
          </p:cNvSpPr>
          <p:nvPr>
            <p:ph type="sldNum" sz="quarter" idx="5"/>
          </p:nvPr>
        </p:nvSpPr>
        <p:spPr/>
        <p:txBody>
          <a:bodyPr/>
          <a:lstStyle/>
          <a:p>
            <a:fld id="{0BC556A9-0A77-45B8-AB36-6BBF0829C389}" type="slidenum">
              <a:rPr lang="en-GB" smtClean="0"/>
              <a:t>8</a:t>
            </a:fld>
            <a:endParaRPr lang="en-GB"/>
          </a:p>
        </p:txBody>
      </p:sp>
    </p:spTree>
    <p:extLst>
      <p:ext uri="{BB962C8B-B14F-4D97-AF65-F5344CB8AC3E}">
        <p14:creationId xmlns:p14="http://schemas.microsoft.com/office/powerpoint/2010/main" val="360840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We propose to refer to case study relating to a form of illegal fishing in Ghana called ’</a:t>
            </a:r>
            <a:r>
              <a:rPr lang="en-GB" noProof="0" dirty="0" err="1"/>
              <a:t>Saiko</a:t>
            </a:r>
            <a:r>
              <a:rPr lang="en-GB" noProof="0" dirty="0"/>
              <a:t>’ by Chinese trawlers. Majority of industrial trawlers in Ghana are reportedly linked to Chinese companies that would acquire a license to fish in Ghanaian waters thanks to the use of ‘front’ companies based in Ghana. It has been claimed that this practice is against Ghanaian law.</a:t>
            </a:r>
          </a:p>
          <a:p>
            <a:endParaRPr lang="en-GB" noProof="0" dirty="0"/>
          </a:p>
          <a:p>
            <a:r>
              <a:rPr lang="en-GB" noProof="0" dirty="0"/>
              <a:t>Local artisanal fishers and NGOs have called for the government to put an end to this practice. What if the government cancels the licences?</a:t>
            </a:r>
          </a:p>
          <a:p>
            <a:endParaRPr lang="en-GB" noProof="0" dirty="0"/>
          </a:p>
          <a:p>
            <a:r>
              <a:rPr lang="en-GB" noProof="0" dirty="0"/>
              <a:t>There is an IIT between China and Ghana but it has no definition of territory. However as discussed, activities in Ghana’s waters would probably falls within the scope of the IIT’s territory.</a:t>
            </a:r>
          </a:p>
          <a:p>
            <a:endParaRPr lang="en-GB" noProof="0" dirty="0"/>
          </a:p>
          <a:p>
            <a:r>
              <a:rPr lang="en-GB" noProof="0" dirty="0"/>
              <a:t>There is also the question of the definition of investment. Chinese shareholding in the companies would probably fall within the definition of investment. However, the investment needs to be made in accordance with the laws of Ghana. Which could mean that the investment might not in fact be protected by the IIT. </a:t>
            </a:r>
          </a:p>
          <a:p>
            <a:endParaRPr lang="en-GB" noProof="0" dirty="0"/>
          </a:p>
        </p:txBody>
      </p:sp>
      <p:sp>
        <p:nvSpPr>
          <p:cNvPr id="4" name="Slide Number Placeholder 3"/>
          <p:cNvSpPr>
            <a:spLocks noGrp="1"/>
          </p:cNvSpPr>
          <p:nvPr>
            <p:ph type="sldNum" sz="quarter" idx="5"/>
          </p:nvPr>
        </p:nvSpPr>
        <p:spPr/>
        <p:txBody>
          <a:bodyPr/>
          <a:lstStyle/>
          <a:p>
            <a:fld id="{0BC556A9-0A77-45B8-AB36-6BBF0829C389}" type="slidenum">
              <a:rPr lang="en-GB" smtClean="0"/>
              <a:t>9</a:t>
            </a:fld>
            <a:endParaRPr lang="en-GB"/>
          </a:p>
        </p:txBody>
      </p:sp>
    </p:spTree>
    <p:extLst>
      <p:ext uri="{BB962C8B-B14F-4D97-AF65-F5344CB8AC3E}">
        <p14:creationId xmlns:p14="http://schemas.microsoft.com/office/powerpoint/2010/main" val="360272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high seas and the Area, IITs would not a priori apply since states may not exercise any type of sovereign rights over maritime areas BNJ</a:t>
            </a:r>
          </a:p>
          <a:p>
            <a:endParaRPr lang="en-US" dirty="0"/>
          </a:p>
          <a:p>
            <a:r>
              <a:rPr lang="en-US" dirty="0"/>
              <a:t>That would concern fishing in the high seas or the exploration and exploitation for minerals on the deep seabed beyond the control of national jurisdiction.</a:t>
            </a:r>
          </a:p>
          <a:p>
            <a:endParaRPr lang="en-US" dirty="0"/>
          </a:p>
          <a:p>
            <a:r>
              <a:rPr lang="en-US" dirty="0"/>
              <a:t>But there may be exceptions if state actions as members of the International Seabed Authority have impacted some investments in the ABNJ. That’s hypothetical at this stage.</a:t>
            </a:r>
          </a:p>
        </p:txBody>
      </p:sp>
      <p:sp>
        <p:nvSpPr>
          <p:cNvPr id="4" name="Slide Number Placeholder 3"/>
          <p:cNvSpPr>
            <a:spLocks noGrp="1"/>
          </p:cNvSpPr>
          <p:nvPr>
            <p:ph type="sldNum" sz="quarter" idx="5"/>
          </p:nvPr>
        </p:nvSpPr>
        <p:spPr/>
        <p:txBody>
          <a:bodyPr/>
          <a:lstStyle/>
          <a:p>
            <a:fld id="{0BC556A9-0A77-45B8-AB36-6BBF0829C389}" type="slidenum">
              <a:rPr lang="en-GB" smtClean="0"/>
              <a:t>10</a:t>
            </a:fld>
            <a:endParaRPr lang="en-GB"/>
          </a:p>
        </p:txBody>
      </p:sp>
    </p:spTree>
    <p:extLst>
      <p:ext uri="{BB962C8B-B14F-4D97-AF65-F5344CB8AC3E}">
        <p14:creationId xmlns:p14="http://schemas.microsoft.com/office/powerpoint/2010/main" val="3632759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8147" y="3931467"/>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endParaRPr lang="en-GB" dirty="0"/>
          </a:p>
        </p:txBody>
      </p:sp>
      <p:sp>
        <p:nvSpPr>
          <p:cNvPr id="5" name="Title 4"/>
          <p:cNvSpPr>
            <a:spLocks noGrp="1"/>
          </p:cNvSpPr>
          <p:nvPr>
            <p:ph type="title" hasCustomPrompt="1"/>
          </p:nvPr>
        </p:nvSpPr>
        <p:spPr>
          <a:xfrm>
            <a:off x="457200" y="1430448"/>
            <a:ext cx="6387220" cy="2046083"/>
          </a:xfrm>
        </p:spPr>
        <p:txBody>
          <a:bodyPr anchor="t">
            <a:noAutofit/>
          </a:bodyPr>
          <a:lstStyle>
            <a:lvl1pPr>
              <a:defRPr sz="7000" b="0">
                <a:solidFill>
                  <a:schemeClr val="tx1"/>
                </a:solidFill>
              </a:defRPr>
            </a:lvl1pPr>
          </a:lstStyle>
          <a:p>
            <a:r>
              <a:rPr lang="en-US" dirty="0"/>
              <a:t>Presentation title</a:t>
            </a:r>
            <a:endParaRPr lang="en-GB" dirty="0"/>
          </a:p>
        </p:txBody>
      </p:sp>
      <p:sp>
        <p:nvSpPr>
          <p:cNvPr id="10" name="TextBox 9"/>
          <p:cNvSpPr txBox="1"/>
          <p:nvPr/>
        </p:nvSpPr>
        <p:spPr>
          <a:xfrm>
            <a:off x="7903632" y="881910"/>
            <a:ext cx="1100668" cy="349361"/>
          </a:xfrm>
          <a:prstGeom prst="rect">
            <a:avLst/>
          </a:prstGeom>
          <a:noFill/>
        </p:spPr>
        <p:txBody>
          <a:bodyPr wrap="square" lIns="0" tIns="0" rIns="0" bIns="0" rtlCol="0">
            <a:noAutofit/>
          </a:bodyPr>
          <a:lstStyle/>
          <a:p>
            <a:r>
              <a:rPr lang="en-US" sz="1000" b="1" dirty="0">
                <a:solidFill>
                  <a:srgbClr val="000000"/>
                </a:solidFill>
                <a:latin typeface="Arial"/>
                <a:cs typeface="Arial"/>
              </a:rPr>
              <a:t>Author name</a:t>
            </a:r>
          </a:p>
          <a:p>
            <a:r>
              <a:rPr lang="en-US" sz="1000" b="0" dirty="0">
                <a:solidFill>
                  <a:srgbClr val="000000"/>
                </a:solidFill>
                <a:latin typeface="Arial"/>
                <a:cs typeface="Arial"/>
              </a:rPr>
              <a:t>Date</a:t>
            </a:r>
          </a:p>
        </p:txBody>
      </p:sp>
      <p:sp>
        <p:nvSpPr>
          <p:cNvPr id="6" name="Rectangle 5"/>
          <p:cNvSpPr/>
          <p:nvPr userDrawn="1"/>
        </p:nvSpPr>
        <p:spPr>
          <a:xfrm>
            <a:off x="7812360" y="332656"/>
            <a:ext cx="1331640" cy="10893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966" y="476672"/>
            <a:ext cx="576064" cy="368955"/>
          </a:xfrm>
          <a:prstGeom prst="rect">
            <a:avLst/>
          </a:prstGeom>
        </p:spPr>
      </p:pic>
      <p:sp>
        <p:nvSpPr>
          <p:cNvPr id="8" name="TextBox 7"/>
          <p:cNvSpPr txBox="1"/>
          <p:nvPr userDrawn="1"/>
        </p:nvSpPr>
        <p:spPr>
          <a:xfrm>
            <a:off x="7903632" y="881910"/>
            <a:ext cx="1100668" cy="458858"/>
          </a:xfrm>
          <a:prstGeom prst="rect">
            <a:avLst/>
          </a:prstGeom>
          <a:noFill/>
        </p:spPr>
        <p:txBody>
          <a:bodyPr wrap="square" lIns="0" tIns="0" rIns="0" bIns="0" rtlCol="0">
            <a:noAutofit/>
          </a:bodyPr>
          <a:lstStyle/>
          <a:p>
            <a:endParaRPr lang="en-US" sz="1000" b="1" dirty="0">
              <a:solidFill>
                <a:srgbClr val="000000"/>
              </a:solidFill>
              <a:latin typeface="Arial"/>
              <a:cs typeface="Arial"/>
            </a:endParaRPr>
          </a:p>
          <a:p>
            <a:r>
              <a:rPr lang="en-US" sz="1000" b="0" dirty="0">
                <a:solidFill>
                  <a:srgbClr val="000000"/>
                </a:solidFill>
                <a:latin typeface="Arial"/>
                <a:cs typeface="Arial"/>
              </a:rPr>
              <a:t>25 November 2019</a:t>
            </a:r>
          </a:p>
        </p:txBody>
      </p:sp>
    </p:spTree>
    <p:extLst>
      <p:ext uri="{BB962C8B-B14F-4D97-AF65-F5344CB8AC3E}">
        <p14:creationId xmlns:p14="http://schemas.microsoft.com/office/powerpoint/2010/main" val="130941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504" y="274637"/>
            <a:ext cx="6387220" cy="1327825"/>
          </a:xfrm>
        </p:spPr>
        <p:txBody>
          <a:bodyPr/>
          <a:lstStyle>
            <a:lvl1pPr algn="l">
              <a:defRPr/>
            </a:lvl1pPr>
          </a:lstStyle>
          <a:p>
            <a:r>
              <a:rPr lang="en-US"/>
              <a:t>Click to edit Master title style</a:t>
            </a:r>
            <a:endParaRPr lang="en-GB" dirty="0"/>
          </a:p>
        </p:txBody>
      </p:sp>
      <p:sp>
        <p:nvSpPr>
          <p:cNvPr id="3" name="Content Placeholder 2"/>
          <p:cNvSpPr>
            <a:spLocks noGrp="1"/>
          </p:cNvSpPr>
          <p:nvPr>
            <p:ph idx="1"/>
          </p:nvPr>
        </p:nvSpPr>
        <p:spPr>
          <a:xfrm>
            <a:off x="312345" y="1837853"/>
            <a:ext cx="7419315" cy="4288310"/>
          </a:xfrm>
        </p:spPr>
        <p:txBody>
          <a:bodyPr/>
          <a:lstStyle>
            <a:lvl2pPr>
              <a:defRPr/>
            </a:lvl2pPr>
            <a:lvl3pPr marL="2304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34580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4238" y="283691"/>
            <a:ext cx="6387220" cy="1327825"/>
          </a:xfrm>
        </p:spPr>
        <p:txBody>
          <a:bodyPr/>
          <a:lstStyle/>
          <a:p>
            <a:r>
              <a:rPr lang="en-US"/>
              <a:t>Click to edit Master title style</a:t>
            </a:r>
            <a:endParaRPr lang="en-GB" dirty="0"/>
          </a:p>
        </p:txBody>
      </p:sp>
      <p:sp>
        <p:nvSpPr>
          <p:cNvPr id="3" name="Content Placeholder 2"/>
          <p:cNvSpPr>
            <a:spLocks noGrp="1"/>
          </p:cNvSpPr>
          <p:nvPr>
            <p:ph sz="half" idx="1"/>
          </p:nvPr>
        </p:nvSpPr>
        <p:spPr>
          <a:xfrm>
            <a:off x="294238" y="1892174"/>
            <a:ext cx="3707394" cy="42339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186474" y="1892175"/>
            <a:ext cx="3771522" cy="4233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7684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6387220" cy="13278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837853"/>
            <a:ext cx="8229600" cy="4288310"/>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Box 13"/>
          <p:cNvSpPr txBox="1"/>
          <p:nvPr/>
        </p:nvSpPr>
        <p:spPr>
          <a:xfrm>
            <a:off x="323528" y="6364953"/>
            <a:ext cx="2832100" cy="152192"/>
          </a:xfrm>
          <a:prstGeom prst="rect">
            <a:avLst/>
          </a:prstGeom>
          <a:noFill/>
        </p:spPr>
        <p:txBody>
          <a:bodyPr wrap="square" lIns="0" tIns="28800" rIns="0" bIns="0" rtlCol="0">
            <a:spAutoFit/>
          </a:bodyPr>
          <a:lstStyle/>
          <a:p>
            <a:pPr algn="l"/>
            <a:r>
              <a:rPr lang="en-US" sz="800" b="1" baseline="0" dirty="0">
                <a:solidFill>
                  <a:srgbClr val="000000"/>
                </a:solidFill>
                <a:latin typeface="Arial"/>
                <a:cs typeface="Arial"/>
              </a:rPr>
              <a:t>Presentation title</a:t>
            </a:r>
            <a:endParaRPr lang="en-US" sz="800" b="1" baseline="30000" dirty="0">
              <a:solidFill>
                <a:srgbClr val="000000"/>
              </a:solidFill>
              <a:latin typeface="Arial"/>
              <a:cs typeface="Arial"/>
            </a:endParaRPr>
          </a:p>
        </p:txBody>
      </p:sp>
      <p:sp>
        <p:nvSpPr>
          <p:cNvPr id="15" name="Slide Number Placeholder 19"/>
          <p:cNvSpPr txBox="1">
            <a:spLocks/>
          </p:cNvSpPr>
          <p:nvPr/>
        </p:nvSpPr>
        <p:spPr>
          <a:xfrm>
            <a:off x="7799916" y="6356353"/>
            <a:ext cx="1049867" cy="25037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DADCF0-F9B4-044E-ABDF-8D26AAEA3B9B}" type="slidenum">
              <a:rPr lang="en-US" sz="800" baseline="30000" smtClean="0">
                <a:solidFill>
                  <a:srgbClr val="000000"/>
                </a:solidFill>
                <a:latin typeface="Arial"/>
                <a:cs typeface="Arial"/>
              </a:rPr>
              <a:pPr algn="r"/>
              <a:t>‹#›</a:t>
            </a:fld>
            <a:endParaRPr lang="en-US" sz="800" baseline="30000" dirty="0">
              <a:solidFill>
                <a:srgbClr val="000000"/>
              </a:solidFill>
              <a:latin typeface="Arial"/>
              <a:cs typeface="Arial"/>
            </a:endParaRPr>
          </a:p>
        </p:txBody>
      </p:sp>
      <p:sp>
        <p:nvSpPr>
          <p:cNvPr id="6" name="TextBox 5"/>
          <p:cNvSpPr txBox="1"/>
          <p:nvPr userDrawn="1"/>
        </p:nvSpPr>
        <p:spPr>
          <a:xfrm>
            <a:off x="8161870" y="747188"/>
            <a:ext cx="850900" cy="375442"/>
          </a:xfrm>
          <a:prstGeom prst="rect">
            <a:avLst/>
          </a:prstGeom>
          <a:noFill/>
        </p:spPr>
        <p:txBody>
          <a:bodyPr wrap="square" lIns="0" tIns="0" rIns="0" bIns="0" rtlCol="0">
            <a:noAutofit/>
          </a:bodyPr>
          <a:lstStyle/>
          <a:p>
            <a:endParaRPr lang="en-US" sz="800" b="1" dirty="0">
              <a:solidFill>
                <a:srgbClr val="000000"/>
              </a:solidFill>
              <a:latin typeface="Arial"/>
              <a:cs typeface="Arial"/>
            </a:endParaRPr>
          </a:p>
          <a:p>
            <a:r>
              <a:rPr lang="en-US" sz="800" b="0" dirty="0">
                <a:solidFill>
                  <a:srgbClr val="000000"/>
                </a:solidFill>
                <a:latin typeface="Arial"/>
                <a:cs typeface="Arial"/>
              </a:rPr>
              <a:t>25 November 2019</a:t>
            </a:r>
          </a:p>
        </p:txBody>
      </p:sp>
    </p:spTree>
    <p:extLst>
      <p:ext uri="{BB962C8B-B14F-4D97-AF65-F5344CB8AC3E}">
        <p14:creationId xmlns:p14="http://schemas.microsoft.com/office/powerpoint/2010/main" val="3777493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50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230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04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900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hierry.berger@iied.org" TargetMode="External"/><Relationship Id="rId2" Type="http://schemas.openxmlformats.org/officeDocument/2006/relationships/hyperlink" Target="mailto:lorenzo.cotula@iie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B15F-044E-9145-A24C-02EEA68CC396}"/>
              </a:ext>
            </a:extLst>
          </p:cNvPr>
          <p:cNvSpPr>
            <a:spLocks noGrp="1"/>
          </p:cNvSpPr>
          <p:nvPr>
            <p:ph type="title"/>
          </p:nvPr>
        </p:nvSpPr>
        <p:spPr/>
        <p:txBody>
          <a:bodyPr>
            <a:normAutofit fontScale="90000"/>
          </a:bodyPr>
          <a:lstStyle/>
          <a:p>
            <a:r>
              <a:rPr lang="en-US" dirty="0"/>
              <a:t>Legal dimensions of the blue economy</a:t>
            </a:r>
          </a:p>
        </p:txBody>
      </p:sp>
      <p:sp>
        <p:nvSpPr>
          <p:cNvPr id="3" name="Content Placeholder 2">
            <a:extLst>
              <a:ext uri="{FF2B5EF4-FFF2-40B4-BE49-F238E27FC236}">
                <a16:creationId xmlns:a16="http://schemas.microsoft.com/office/drawing/2014/main" id="{59F60266-B570-644E-AABE-E0AD349BFAE0}"/>
              </a:ext>
            </a:extLst>
          </p:cNvPr>
          <p:cNvSpPr>
            <a:spLocks noGrp="1"/>
          </p:cNvSpPr>
          <p:nvPr>
            <p:ph idx="1"/>
          </p:nvPr>
        </p:nvSpPr>
        <p:spPr/>
        <p:txBody>
          <a:bodyPr>
            <a:normAutofit fontScale="92500" lnSpcReduction="10000"/>
          </a:bodyPr>
          <a:lstStyle/>
          <a:p>
            <a:endParaRPr lang="en-US" dirty="0"/>
          </a:p>
          <a:p>
            <a:r>
              <a:rPr lang="en-US" sz="4000" dirty="0"/>
              <a:t>Draft Briefing Note prepared by IIED</a:t>
            </a:r>
          </a:p>
          <a:p>
            <a:endParaRPr lang="en-US" sz="4000" dirty="0"/>
          </a:p>
          <a:p>
            <a:r>
              <a:rPr lang="en-US" sz="4000" dirty="0"/>
              <a:t>Presentation to RP1 group</a:t>
            </a:r>
          </a:p>
          <a:p>
            <a:endParaRPr lang="en-US" sz="4000" dirty="0"/>
          </a:p>
          <a:p>
            <a:r>
              <a:rPr lang="en-US" sz="4000" dirty="0"/>
              <a:t>25 November 2019</a:t>
            </a:r>
          </a:p>
          <a:p>
            <a:endParaRPr lang="en-US" dirty="0"/>
          </a:p>
          <a:p>
            <a:endParaRPr lang="en-US" dirty="0"/>
          </a:p>
        </p:txBody>
      </p:sp>
      <p:sp>
        <p:nvSpPr>
          <p:cNvPr id="4" name="TextBox 3">
            <a:extLst>
              <a:ext uri="{FF2B5EF4-FFF2-40B4-BE49-F238E27FC236}">
                <a16:creationId xmlns:a16="http://schemas.microsoft.com/office/drawing/2014/main" id="{7B0DCA5C-3F9C-DB4A-BA53-BEA199E3CE87}"/>
              </a:ext>
            </a:extLst>
          </p:cNvPr>
          <p:cNvSpPr txBox="1"/>
          <p:nvPr/>
        </p:nvSpPr>
        <p:spPr>
          <a:xfrm>
            <a:off x="8028384" y="764704"/>
            <a:ext cx="1008112" cy="400110"/>
          </a:xfrm>
          <a:prstGeom prst="rect">
            <a:avLst/>
          </a:prstGeom>
          <a:noFill/>
        </p:spPr>
        <p:txBody>
          <a:bodyPr wrap="square" rtlCol="0">
            <a:spAutoFit/>
          </a:bodyPr>
          <a:lstStyle/>
          <a:p>
            <a:r>
              <a:rPr lang="en-US" sz="1000" dirty="0"/>
              <a:t>25 November 2019</a:t>
            </a:r>
          </a:p>
        </p:txBody>
      </p:sp>
    </p:spTree>
    <p:extLst>
      <p:ext uri="{BB962C8B-B14F-4D97-AF65-F5344CB8AC3E}">
        <p14:creationId xmlns:p14="http://schemas.microsoft.com/office/powerpoint/2010/main" val="202892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70EC-329C-8C49-9770-8A52135FD72D}"/>
              </a:ext>
            </a:extLst>
          </p:cNvPr>
          <p:cNvSpPr>
            <a:spLocks noGrp="1"/>
          </p:cNvSpPr>
          <p:nvPr>
            <p:ph type="title"/>
          </p:nvPr>
        </p:nvSpPr>
        <p:spPr>
          <a:xfrm>
            <a:off x="828392" y="260648"/>
            <a:ext cx="6387220" cy="1327825"/>
          </a:xfrm>
        </p:spPr>
        <p:txBody>
          <a:bodyPr>
            <a:normAutofit fontScale="90000"/>
          </a:bodyPr>
          <a:lstStyle/>
          <a:p>
            <a:pPr algn="ctr"/>
            <a:r>
              <a:rPr lang="en-US" dirty="0"/>
              <a:t>Areas Beyond National Jurisdiction (ABNJ)</a:t>
            </a:r>
          </a:p>
        </p:txBody>
      </p:sp>
      <p:sp>
        <p:nvSpPr>
          <p:cNvPr id="3" name="Content Placeholder 2">
            <a:extLst>
              <a:ext uri="{FF2B5EF4-FFF2-40B4-BE49-F238E27FC236}">
                <a16:creationId xmlns:a16="http://schemas.microsoft.com/office/drawing/2014/main" id="{B3D94EF9-DA63-C24B-9858-E68336031312}"/>
              </a:ext>
            </a:extLst>
          </p:cNvPr>
          <p:cNvSpPr>
            <a:spLocks noGrp="1"/>
          </p:cNvSpPr>
          <p:nvPr>
            <p:ph idx="1"/>
          </p:nvPr>
        </p:nvSpPr>
        <p:spPr/>
        <p:txBody>
          <a:bodyPr/>
          <a:lstStyle/>
          <a:p>
            <a:pPr marL="457200" indent="-457200">
              <a:buFont typeface="Arial" panose="020B0604020202020204" pitchFamily="34" charset="0"/>
              <a:buChar char="•"/>
            </a:pPr>
            <a:r>
              <a:rPr lang="en-US" dirty="0"/>
              <a:t>In the high seas and the Area, IITs would not </a:t>
            </a:r>
            <a:r>
              <a:rPr lang="en-US" i="1" dirty="0"/>
              <a:t>a priori</a:t>
            </a:r>
            <a:r>
              <a:rPr lang="en-US" dirty="0"/>
              <a:t> apply since states may not exercise any type of sovereign rights over maritime areas BNJ</a:t>
            </a:r>
          </a:p>
          <a:p>
            <a:pPr marL="457200" indent="-457200">
              <a:buFont typeface="Arial" panose="020B0604020202020204" pitchFamily="34" charset="0"/>
              <a:buChar char="•"/>
            </a:pPr>
            <a:r>
              <a:rPr lang="en-US" dirty="0"/>
              <a:t>State actions as members of the ISA?</a:t>
            </a:r>
          </a:p>
        </p:txBody>
      </p:sp>
    </p:spTree>
    <p:extLst>
      <p:ext uri="{BB962C8B-B14F-4D97-AF65-F5344CB8AC3E}">
        <p14:creationId xmlns:p14="http://schemas.microsoft.com/office/powerpoint/2010/main" val="18280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1147-62DC-EF43-BE7F-7D236AB3864B}"/>
              </a:ext>
            </a:extLst>
          </p:cNvPr>
          <p:cNvSpPr>
            <a:spLocks noGrp="1"/>
          </p:cNvSpPr>
          <p:nvPr>
            <p:ph type="title"/>
          </p:nvPr>
        </p:nvSpPr>
        <p:spPr>
          <a:xfrm>
            <a:off x="329748" y="510028"/>
            <a:ext cx="7904904" cy="1327825"/>
          </a:xfrm>
        </p:spPr>
        <p:txBody>
          <a:bodyPr>
            <a:normAutofit fontScale="90000"/>
          </a:bodyPr>
          <a:lstStyle/>
          <a:p>
            <a:r>
              <a:rPr lang="en-US" dirty="0"/>
              <a:t>Activities in the Area</a:t>
            </a:r>
            <a:br>
              <a:rPr lang="en-US" dirty="0"/>
            </a:br>
            <a:endParaRPr lang="en-US" dirty="0"/>
          </a:p>
        </p:txBody>
      </p:sp>
      <p:sp>
        <p:nvSpPr>
          <p:cNvPr id="3" name="Content Placeholder 2">
            <a:extLst>
              <a:ext uri="{FF2B5EF4-FFF2-40B4-BE49-F238E27FC236}">
                <a16:creationId xmlns:a16="http://schemas.microsoft.com/office/drawing/2014/main" id="{4CAE3136-8094-324A-B205-B23C7D3F6098}"/>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GB" dirty="0"/>
              <a:t>Investor to seek sponsorship from home state and enter into contract with ISA to explore resources in the Area</a:t>
            </a:r>
          </a:p>
          <a:p>
            <a:pPr marL="457200" indent="-457200">
              <a:buFont typeface="Arial" panose="020B0604020202020204" pitchFamily="34" charset="0"/>
              <a:buChar char="•"/>
            </a:pPr>
            <a:r>
              <a:rPr lang="en-GB" dirty="0"/>
              <a:t>ISA developing regulations for deep seabed mining.</a:t>
            </a:r>
          </a:p>
          <a:p>
            <a:pPr marL="457200" indent="-457200">
              <a:buFont typeface="Arial" panose="020B0604020202020204" pitchFamily="34" charset="0"/>
              <a:buChar char="•"/>
            </a:pPr>
            <a:r>
              <a:rPr lang="en-GB" dirty="0"/>
              <a:t>Investors bringing claims against the ISA before the Seabed Disputes Chamber of ITLOS under UNCLOS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45299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E798-6C2F-7A49-9EB3-4ABB07118406}"/>
              </a:ext>
            </a:extLst>
          </p:cNvPr>
          <p:cNvSpPr>
            <a:spLocks noGrp="1"/>
          </p:cNvSpPr>
          <p:nvPr>
            <p:ph type="title"/>
          </p:nvPr>
        </p:nvSpPr>
        <p:spPr/>
        <p:txBody>
          <a:bodyPr/>
          <a:lstStyle/>
          <a:p>
            <a:r>
              <a:rPr lang="en-US" dirty="0"/>
              <a:t>Further research?</a:t>
            </a:r>
          </a:p>
        </p:txBody>
      </p:sp>
      <p:sp>
        <p:nvSpPr>
          <p:cNvPr id="3" name="Content Placeholder 2">
            <a:extLst>
              <a:ext uri="{FF2B5EF4-FFF2-40B4-BE49-F238E27FC236}">
                <a16:creationId xmlns:a16="http://schemas.microsoft.com/office/drawing/2014/main" id="{B1060C69-6777-2840-AE86-FD670F83802D}"/>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Other sectors (e.g. tourism)</a:t>
            </a:r>
          </a:p>
          <a:p>
            <a:pPr marL="457200" indent="-457200">
              <a:buFont typeface="Arial" panose="020B0604020202020204" pitchFamily="34" charset="0"/>
              <a:buChar char="•"/>
            </a:pPr>
            <a:r>
              <a:rPr lang="en-US" dirty="0"/>
              <a:t>Impact of blue economy developments on human rights and livelihoods of coastal communities</a:t>
            </a:r>
          </a:p>
          <a:p>
            <a:pPr marL="457200" indent="-457200">
              <a:buFont typeface="Arial" panose="020B0604020202020204" pitchFamily="34" charset="0"/>
              <a:buChar char="•"/>
            </a:pPr>
            <a:r>
              <a:rPr lang="en-US" dirty="0"/>
              <a:t>Potential for IIL to support inclusive and sustainable blue economy investments against negative impacts from government</a:t>
            </a:r>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3009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2960-6FFC-7A41-9432-188B16D032F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4949B07-A579-CD45-8D45-854CD26C9911}"/>
              </a:ext>
            </a:extLst>
          </p:cNvPr>
          <p:cNvSpPr>
            <a:spLocks noGrp="1"/>
          </p:cNvSpPr>
          <p:nvPr>
            <p:ph idx="1"/>
          </p:nvPr>
        </p:nvSpPr>
        <p:spPr/>
        <p:txBody>
          <a:bodyPr/>
          <a:lstStyle/>
          <a:p>
            <a:endParaRPr lang="en-US" dirty="0"/>
          </a:p>
          <a:p>
            <a:r>
              <a:rPr lang="en-US" dirty="0"/>
              <a:t>Lorenzo </a:t>
            </a:r>
            <a:r>
              <a:rPr lang="en-US" dirty="0" err="1"/>
              <a:t>Cotula</a:t>
            </a:r>
            <a:r>
              <a:rPr lang="en-US" dirty="0"/>
              <a:t>: </a:t>
            </a:r>
            <a:r>
              <a:rPr lang="en-US" dirty="0">
                <a:hlinkClick r:id="rId2"/>
              </a:rPr>
              <a:t>lorenzo.cotula@iied.org</a:t>
            </a:r>
            <a:r>
              <a:rPr lang="en-US" dirty="0"/>
              <a:t> </a:t>
            </a:r>
          </a:p>
          <a:p>
            <a:endParaRPr lang="en-US" dirty="0"/>
          </a:p>
          <a:p>
            <a:r>
              <a:rPr lang="en-US" dirty="0"/>
              <a:t>Thierry Berger: </a:t>
            </a:r>
          </a:p>
          <a:p>
            <a:r>
              <a:rPr lang="en-US" dirty="0">
                <a:hlinkClick r:id="rId3"/>
              </a:rPr>
              <a:t>thierry.berger@iied.org</a:t>
            </a:r>
            <a:r>
              <a:rPr lang="en-US" dirty="0"/>
              <a:t> </a:t>
            </a:r>
          </a:p>
        </p:txBody>
      </p:sp>
    </p:spTree>
    <p:extLst>
      <p:ext uri="{BB962C8B-B14F-4D97-AF65-F5344CB8AC3E}">
        <p14:creationId xmlns:p14="http://schemas.microsoft.com/office/powerpoint/2010/main" val="25846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72358" y="137750"/>
            <a:ext cx="6387220" cy="2046083"/>
          </a:xfrm>
        </p:spPr>
        <p:txBody>
          <a:bodyPr/>
          <a:lstStyle/>
          <a:p>
            <a:r>
              <a:rPr lang="en-GB" sz="6000" dirty="0">
                <a:cs typeface="Arial"/>
              </a:rPr>
              <a:t>One Ocean Hub</a:t>
            </a:r>
            <a:br>
              <a:rPr lang="en-GB" sz="6000" dirty="0">
                <a:cs typeface="Arial"/>
              </a:rPr>
            </a:br>
            <a:r>
              <a:rPr lang="en-GB" sz="4000" dirty="0">
                <a:cs typeface="Arial"/>
              </a:rPr>
              <a:t>IIED Team</a:t>
            </a:r>
            <a:endParaRPr lang="en-GB" sz="4000" dirty="0"/>
          </a:p>
        </p:txBody>
      </p:sp>
      <p:pic>
        <p:nvPicPr>
          <p:cNvPr id="5" name="Content Placeholder 4" descr="A person smiling for the camera&#10;&#10;Description automatically generated">
            <a:extLst>
              <a:ext uri="{FF2B5EF4-FFF2-40B4-BE49-F238E27FC236}">
                <a16:creationId xmlns:a16="http://schemas.microsoft.com/office/drawing/2014/main" id="{C6447FA3-A871-4DAC-B65E-545632AD4B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88" y="2020612"/>
            <a:ext cx="3417001" cy="3856660"/>
          </a:xfrm>
          <a:prstGeom prst="rect">
            <a:avLst/>
          </a:prstGeom>
        </p:spPr>
      </p:pic>
      <p:sp>
        <p:nvSpPr>
          <p:cNvPr id="2" name="Subtitle 1"/>
          <p:cNvSpPr>
            <a:spLocks noGrp="1"/>
          </p:cNvSpPr>
          <p:nvPr>
            <p:ph type="subTitle" idx="1"/>
          </p:nvPr>
        </p:nvSpPr>
        <p:spPr>
          <a:xfrm>
            <a:off x="652515" y="5843950"/>
            <a:ext cx="7148189" cy="1752600"/>
          </a:xfrm>
        </p:spPr>
        <p:txBody>
          <a:bodyPr vert="horz" lIns="91440" tIns="45720" rIns="91440" bIns="45720" rtlCol="0" anchor="t">
            <a:normAutofit/>
          </a:bodyPr>
          <a:lstStyle/>
          <a:p>
            <a:r>
              <a:rPr lang="en-GB" sz="2400" dirty="0">
                <a:cs typeface="Arial"/>
              </a:rPr>
              <a:t> Lorenzo Cotula                      Thierry Berger</a:t>
            </a:r>
          </a:p>
        </p:txBody>
      </p:sp>
      <p:pic>
        <p:nvPicPr>
          <p:cNvPr id="9" name="Picture 8">
            <a:extLst>
              <a:ext uri="{FF2B5EF4-FFF2-40B4-BE49-F238E27FC236}">
                <a16:creationId xmlns:a16="http://schemas.microsoft.com/office/drawing/2014/main" id="{9B3DA040-3AAC-684B-90E5-8A43EC4C6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789" y="2020612"/>
            <a:ext cx="3358539" cy="3856660"/>
          </a:xfrm>
          <a:prstGeom prst="rect">
            <a:avLst/>
          </a:prstGeom>
        </p:spPr>
      </p:pic>
    </p:spTree>
    <p:extLst>
      <p:ext uri="{BB962C8B-B14F-4D97-AF65-F5344CB8AC3E}">
        <p14:creationId xmlns:p14="http://schemas.microsoft.com/office/powerpoint/2010/main" val="404988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5FD4-8473-8D4F-B13E-C004E02B1913}"/>
              </a:ext>
            </a:extLst>
          </p:cNvPr>
          <p:cNvSpPr>
            <a:spLocks noGrp="1"/>
          </p:cNvSpPr>
          <p:nvPr>
            <p:ph type="title"/>
          </p:nvPr>
        </p:nvSpPr>
        <p:spPr/>
        <p:txBody>
          <a:bodyPr/>
          <a:lstStyle/>
          <a:p>
            <a:r>
              <a:rPr lang="en-US" dirty="0"/>
              <a:t>About IIED</a:t>
            </a:r>
          </a:p>
        </p:txBody>
      </p:sp>
      <p:pic>
        <p:nvPicPr>
          <p:cNvPr id="4" name="Picture 3">
            <a:extLst>
              <a:ext uri="{FF2B5EF4-FFF2-40B4-BE49-F238E27FC236}">
                <a16:creationId xmlns:a16="http://schemas.microsoft.com/office/drawing/2014/main" id="{BA62C4CC-2842-4A4C-93DB-977149F488A8}"/>
              </a:ext>
            </a:extLst>
          </p:cNvPr>
          <p:cNvPicPr>
            <a:picLocks noChangeAspect="1"/>
          </p:cNvPicPr>
          <p:nvPr/>
        </p:nvPicPr>
        <p:blipFill>
          <a:blip r:embed="rId3"/>
          <a:stretch>
            <a:fillRect/>
          </a:stretch>
        </p:blipFill>
        <p:spPr>
          <a:xfrm>
            <a:off x="4105813" y="0"/>
            <a:ext cx="5051628" cy="2516283"/>
          </a:xfrm>
          <a:prstGeom prst="rect">
            <a:avLst/>
          </a:prstGeom>
        </p:spPr>
      </p:pic>
      <p:pic>
        <p:nvPicPr>
          <p:cNvPr id="2050" name="Picture 2" descr="3b49ecc5-eca1-47b2-a572-dd0441f9c993@eurprd04">
            <a:extLst>
              <a:ext uri="{FF2B5EF4-FFF2-40B4-BE49-F238E27FC236}">
                <a16:creationId xmlns:a16="http://schemas.microsoft.com/office/drawing/2014/main" id="{65F7D331-1C96-4AF7-9B57-08B82E785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384" y="805773"/>
            <a:ext cx="3683116" cy="52464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CAB52F-550B-164D-88D3-441FA674D2E6}"/>
              </a:ext>
            </a:extLst>
          </p:cNvPr>
          <p:cNvSpPr>
            <a:spLocks noGrp="1"/>
          </p:cNvSpPr>
          <p:nvPr>
            <p:ph idx="1"/>
          </p:nvPr>
        </p:nvSpPr>
        <p:spPr>
          <a:xfrm>
            <a:off x="312345" y="1837853"/>
            <a:ext cx="4547687" cy="4288310"/>
          </a:xfrm>
        </p:spPr>
        <p:txBody>
          <a:bodyPr>
            <a:normAutofit fontScale="70000" lnSpcReduction="20000"/>
          </a:bodyPr>
          <a:lstStyle/>
          <a:p>
            <a:endParaRPr lang="en-US" dirty="0"/>
          </a:p>
          <a:p>
            <a:endParaRPr lang="en-US" dirty="0"/>
          </a:p>
          <a:p>
            <a:r>
              <a:rPr lang="en-GB" dirty="0"/>
              <a:t>A policy and action research organisation working to promote sustainable development</a:t>
            </a:r>
          </a:p>
          <a:p>
            <a:endParaRPr lang="en-GB" dirty="0"/>
          </a:p>
          <a:p>
            <a:r>
              <a:rPr lang="en-GB" dirty="0"/>
              <a:t>Research &amp; action on the law of the global economy, growing work on ocean governance including in UN context</a:t>
            </a:r>
          </a:p>
          <a:p>
            <a:endParaRPr lang="en-GB" dirty="0"/>
          </a:p>
          <a:p>
            <a:r>
              <a:rPr lang="en-GB" dirty="0"/>
              <a:t>Partner networks, communicate evidence &amp; translate it into policy </a:t>
            </a:r>
          </a:p>
          <a:p>
            <a:endParaRPr lang="en-US" dirty="0"/>
          </a:p>
        </p:txBody>
      </p:sp>
    </p:spTree>
    <p:extLst>
      <p:ext uri="{BB962C8B-B14F-4D97-AF65-F5344CB8AC3E}">
        <p14:creationId xmlns:p14="http://schemas.microsoft.com/office/powerpoint/2010/main" val="381503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DE76-D621-E143-8928-2C945ABE5B64}"/>
              </a:ext>
            </a:extLst>
          </p:cNvPr>
          <p:cNvSpPr>
            <a:spLocks noGrp="1"/>
          </p:cNvSpPr>
          <p:nvPr>
            <p:ph type="title"/>
          </p:nvPr>
        </p:nvSpPr>
        <p:spPr>
          <a:xfrm>
            <a:off x="339504" y="274637"/>
            <a:ext cx="7040808" cy="1327825"/>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9D70336F-F5BB-9642-9AB6-CF507036053E}"/>
              </a:ext>
            </a:extLst>
          </p:cNvPr>
          <p:cNvSpPr>
            <a:spLocks noGrp="1"/>
          </p:cNvSpPr>
          <p:nvPr>
            <p:ph idx="1"/>
          </p:nvPr>
        </p:nvSpPr>
        <p:spPr>
          <a:xfrm>
            <a:off x="312345" y="1837852"/>
            <a:ext cx="7644031" cy="4399459"/>
          </a:xfrm>
        </p:spPr>
        <p:txBody>
          <a:bodyPr>
            <a:normAutofit fontScale="85000" lnSpcReduction="20000"/>
          </a:bodyPr>
          <a:lstStyle/>
          <a:p>
            <a:r>
              <a:rPr lang="en-US" dirty="0"/>
              <a:t>Scoping study on legal dimensions of the blue economy, leading to a short publication in the form of an IIED Briefing Note (2,500 words)</a:t>
            </a:r>
          </a:p>
          <a:p>
            <a:endParaRPr lang="en-US" dirty="0"/>
          </a:p>
          <a:p>
            <a:r>
              <a:rPr lang="en-US" dirty="0"/>
              <a:t>Limited space: focus on international investment law (IIL), consider deep seabed mining and fisheries. One case study from Ghana.</a:t>
            </a:r>
          </a:p>
          <a:p>
            <a:endParaRPr lang="en-US" dirty="0"/>
          </a:p>
          <a:p>
            <a:r>
              <a:rPr lang="en-US" dirty="0"/>
              <a:t>Will identify areas for further exploration / follow-on work, and links to wider range of OOH activities</a:t>
            </a:r>
          </a:p>
        </p:txBody>
      </p:sp>
    </p:spTree>
    <p:extLst>
      <p:ext uri="{BB962C8B-B14F-4D97-AF65-F5344CB8AC3E}">
        <p14:creationId xmlns:p14="http://schemas.microsoft.com/office/powerpoint/2010/main" val="219535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1B29-970B-6D4F-9D4B-514AA411E855}"/>
              </a:ext>
            </a:extLst>
          </p:cNvPr>
          <p:cNvSpPr>
            <a:spLocks noGrp="1"/>
          </p:cNvSpPr>
          <p:nvPr>
            <p:ph type="title"/>
          </p:nvPr>
        </p:nvSpPr>
        <p:spPr/>
        <p:txBody>
          <a:bodyPr>
            <a:normAutofit/>
          </a:bodyPr>
          <a:lstStyle/>
          <a:p>
            <a:r>
              <a:rPr lang="en-US" dirty="0"/>
              <a:t>Blue economy and IIL</a:t>
            </a:r>
          </a:p>
        </p:txBody>
      </p:sp>
      <p:sp>
        <p:nvSpPr>
          <p:cNvPr id="3" name="Content Placeholder 2">
            <a:extLst>
              <a:ext uri="{FF2B5EF4-FFF2-40B4-BE49-F238E27FC236}">
                <a16:creationId xmlns:a16="http://schemas.microsoft.com/office/drawing/2014/main" id="{1892E9A0-7DF5-6043-B4E0-825F4D0705ED}"/>
              </a:ext>
            </a:extLst>
          </p:cNvPr>
          <p:cNvSpPr>
            <a:spLocks noGrp="1"/>
          </p:cNvSpPr>
          <p:nvPr>
            <p:ph idx="1"/>
          </p:nvPr>
        </p:nvSpPr>
        <p:spPr>
          <a:xfrm>
            <a:off x="339504" y="1196752"/>
            <a:ext cx="7760888" cy="2906658"/>
          </a:xfrm>
        </p:spPr>
        <p:txBody>
          <a:bodyPr numCol="1">
            <a:noAutofit/>
          </a:bodyPr>
          <a:lstStyle/>
          <a:p>
            <a:endParaRPr lang="en-GB" sz="2400" dirty="0"/>
          </a:p>
          <a:p>
            <a:pPr marL="457200" indent="-457200">
              <a:buFont typeface="Arial" panose="020B0604020202020204" pitchFamily="34" charset="0"/>
              <a:buChar char="•"/>
            </a:pPr>
            <a:r>
              <a:rPr lang="en-GB" sz="2400" dirty="0"/>
              <a:t>Blue economy: national laws, international law (UNCLOS), contracts / licences</a:t>
            </a:r>
          </a:p>
          <a:p>
            <a:pPr marL="457200" indent="-457200">
              <a:buFont typeface="Arial" panose="020B0604020202020204" pitchFamily="34" charset="0"/>
              <a:buChar char="•"/>
            </a:pPr>
            <a:r>
              <a:rPr lang="en-GB" sz="2400" dirty="0"/>
              <a:t>IIL – the international law norms that govern the admission and treatment of foreign investment  </a:t>
            </a:r>
          </a:p>
          <a:p>
            <a:pPr marL="457200" indent="-457200">
              <a:buFont typeface="Arial" panose="020B0604020202020204" pitchFamily="34" charset="0"/>
              <a:buChar char="•"/>
            </a:pPr>
            <a:r>
              <a:rPr lang="en-GB" sz="2400" dirty="0"/>
              <a:t>IIL consisting of a global network of international investment treaties (IITs) that typically allow investors to bring claims against the host state directly before an international arbitral tribunal</a:t>
            </a:r>
          </a:p>
          <a:p>
            <a:pPr marL="457200" indent="-457200">
              <a:buFont typeface="Arial" panose="020B0604020202020204" pitchFamily="34" charset="0"/>
              <a:buChar char="•"/>
            </a:pPr>
            <a:r>
              <a:rPr lang="en-GB" sz="2400" dirty="0"/>
              <a:t>Different objectives: protection of the marine environment (&amp; common heritage of mankind for activities in the Area) v protecting commercial interests</a:t>
            </a:r>
            <a:endParaRPr lang="en-GB" sz="1400" dirty="0"/>
          </a:p>
        </p:txBody>
      </p:sp>
    </p:spTree>
    <p:extLst>
      <p:ext uri="{BB962C8B-B14F-4D97-AF65-F5344CB8AC3E}">
        <p14:creationId xmlns:p14="http://schemas.microsoft.com/office/powerpoint/2010/main" val="133966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1B29-970B-6D4F-9D4B-514AA411E855}"/>
              </a:ext>
            </a:extLst>
          </p:cNvPr>
          <p:cNvSpPr>
            <a:spLocks noGrp="1"/>
          </p:cNvSpPr>
          <p:nvPr>
            <p:ph type="title"/>
          </p:nvPr>
        </p:nvSpPr>
        <p:spPr>
          <a:xfrm>
            <a:off x="339504" y="274637"/>
            <a:ext cx="6896792" cy="1327825"/>
          </a:xfrm>
        </p:spPr>
        <p:txBody>
          <a:bodyPr>
            <a:normAutofit fontScale="90000"/>
          </a:bodyPr>
          <a:lstStyle/>
          <a:p>
            <a:r>
              <a:rPr lang="en-US" dirty="0"/>
              <a:t>Hopes but major concerns</a:t>
            </a:r>
          </a:p>
        </p:txBody>
      </p:sp>
      <p:sp>
        <p:nvSpPr>
          <p:cNvPr id="3" name="Content Placeholder 2">
            <a:extLst>
              <a:ext uri="{FF2B5EF4-FFF2-40B4-BE49-F238E27FC236}">
                <a16:creationId xmlns:a16="http://schemas.microsoft.com/office/drawing/2014/main" id="{1892E9A0-7DF5-6043-B4E0-825F4D0705ED}"/>
              </a:ext>
            </a:extLst>
          </p:cNvPr>
          <p:cNvSpPr>
            <a:spLocks noGrp="1"/>
          </p:cNvSpPr>
          <p:nvPr>
            <p:ph idx="1"/>
          </p:nvPr>
        </p:nvSpPr>
        <p:spPr>
          <a:xfrm>
            <a:off x="251520" y="1772816"/>
            <a:ext cx="7760888" cy="2906658"/>
          </a:xfrm>
        </p:spPr>
        <p:txBody>
          <a:bodyPr numCol="1">
            <a:noAutofit/>
          </a:bodyPr>
          <a:lstStyle/>
          <a:p>
            <a:endParaRPr lang="en-GB" sz="2400" dirty="0"/>
          </a:p>
          <a:p>
            <a:pPr marL="457200" indent="-457200">
              <a:buFont typeface="Arial" panose="020B0604020202020204" pitchFamily="34" charset="0"/>
              <a:buChar char="•"/>
            </a:pPr>
            <a:r>
              <a:rPr lang="en-GB" sz="2400" dirty="0"/>
              <a:t>Promises of blue growth but concerns of ‘ocean resource grabbing’. Impacts on the environment, human rights and the livelihoods of coastal communities</a:t>
            </a:r>
          </a:p>
          <a:p>
            <a:pPr marL="457200" indent="-457200">
              <a:buFont typeface="Arial" panose="020B0604020202020204" pitchFamily="34" charset="0"/>
              <a:buChar char="•"/>
            </a:pPr>
            <a:r>
              <a:rPr lang="en-GB" sz="2400" dirty="0"/>
              <a:t>IIL increasingly relevant to blue economy – several cases relating to deep seabed mining fisheries, fisheries, oil and gas, tourism sectors etc.</a:t>
            </a:r>
          </a:p>
          <a:p>
            <a:pPr marL="457200" indent="-457200">
              <a:buFont typeface="Arial" panose="020B0604020202020204" pitchFamily="34" charset="0"/>
              <a:buChar char="•"/>
            </a:pPr>
            <a:r>
              <a:rPr lang="en-GB" sz="2400" dirty="0"/>
              <a:t>IIL raises several concerns such as ‘regulatory chill’ affecting host state policies, planning and law-making in relation to natural resource development </a:t>
            </a:r>
          </a:p>
        </p:txBody>
      </p:sp>
    </p:spTree>
    <p:extLst>
      <p:ext uri="{BB962C8B-B14F-4D97-AF65-F5344CB8AC3E}">
        <p14:creationId xmlns:p14="http://schemas.microsoft.com/office/powerpoint/2010/main" val="405712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26FF-E3A5-A444-A78B-5080DEC5C854}"/>
              </a:ext>
            </a:extLst>
          </p:cNvPr>
          <p:cNvSpPr>
            <a:spLocks noGrp="1"/>
          </p:cNvSpPr>
          <p:nvPr>
            <p:ph type="title"/>
          </p:nvPr>
        </p:nvSpPr>
        <p:spPr/>
        <p:txBody>
          <a:bodyPr>
            <a:normAutofit fontScale="90000"/>
          </a:bodyPr>
          <a:lstStyle/>
          <a:p>
            <a:r>
              <a:rPr lang="en-US" dirty="0"/>
              <a:t>Application of IIL to blue economy activities</a:t>
            </a:r>
          </a:p>
        </p:txBody>
      </p:sp>
      <p:sp>
        <p:nvSpPr>
          <p:cNvPr id="3" name="Content Placeholder 2">
            <a:extLst>
              <a:ext uri="{FF2B5EF4-FFF2-40B4-BE49-F238E27FC236}">
                <a16:creationId xmlns:a16="http://schemas.microsoft.com/office/drawing/2014/main" id="{62276E07-1350-1A4E-9418-67498AF505C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Crucial question: to what extent can IIL apply to blue economy activities?</a:t>
            </a:r>
          </a:p>
          <a:p>
            <a:pPr marL="457200" indent="-457200">
              <a:buFont typeface="Arial" panose="020B0604020202020204" pitchFamily="34" charset="0"/>
              <a:buChar char="•"/>
            </a:pPr>
            <a:r>
              <a:rPr lang="en-US" dirty="0"/>
              <a:t>UNCLOS regime operates through diverse legal regimes of decreasing state control as distance from the coast increases v IITs refer to “territory”</a:t>
            </a:r>
          </a:p>
        </p:txBody>
      </p:sp>
    </p:spTree>
    <p:extLst>
      <p:ext uri="{BB962C8B-B14F-4D97-AF65-F5344CB8AC3E}">
        <p14:creationId xmlns:p14="http://schemas.microsoft.com/office/powerpoint/2010/main" val="417356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4486-DFC3-A449-A389-1938214CC683}"/>
              </a:ext>
            </a:extLst>
          </p:cNvPr>
          <p:cNvSpPr>
            <a:spLocks noGrp="1"/>
          </p:cNvSpPr>
          <p:nvPr>
            <p:ph type="title"/>
          </p:nvPr>
        </p:nvSpPr>
        <p:spPr>
          <a:xfrm>
            <a:off x="339504" y="274637"/>
            <a:ext cx="6968800" cy="1327825"/>
          </a:xfrm>
        </p:spPr>
        <p:txBody>
          <a:bodyPr>
            <a:normAutofit fontScale="90000"/>
          </a:bodyPr>
          <a:lstStyle/>
          <a:p>
            <a:r>
              <a:rPr lang="en-US" dirty="0"/>
              <a:t>IITs: definitions of ‘territory’ and ‘investment’</a:t>
            </a:r>
          </a:p>
        </p:txBody>
      </p:sp>
      <p:sp>
        <p:nvSpPr>
          <p:cNvPr id="3" name="Content Placeholder 2">
            <a:extLst>
              <a:ext uri="{FF2B5EF4-FFF2-40B4-BE49-F238E27FC236}">
                <a16:creationId xmlns:a16="http://schemas.microsoft.com/office/drawing/2014/main" id="{1FEAFC43-F357-794D-9693-AF1F54385250}"/>
              </a:ext>
            </a:extLst>
          </p:cNvPr>
          <p:cNvSpPr>
            <a:spLocks noGrp="1"/>
          </p:cNvSpPr>
          <p:nvPr>
            <p:ph idx="1"/>
          </p:nvPr>
        </p:nvSpPr>
        <p:spPr/>
        <p:txBody>
          <a:bodyPr/>
          <a:lstStyle/>
          <a:p>
            <a:pPr marL="457200" indent="-457200">
              <a:buFont typeface="Arial" panose="020B0604020202020204" pitchFamily="34" charset="0"/>
              <a:buChar char="•"/>
            </a:pPr>
            <a:r>
              <a:rPr lang="en-US" dirty="0"/>
              <a:t>IITs with a definition of ‘territory’ that includes territorial waters, EEZ and CS</a:t>
            </a:r>
          </a:p>
          <a:p>
            <a:pPr marL="457200" indent="-457200">
              <a:buFont typeface="Arial" panose="020B0604020202020204" pitchFamily="34" charset="0"/>
              <a:buChar char="•"/>
            </a:pPr>
            <a:r>
              <a:rPr lang="en-US" dirty="0"/>
              <a:t>IITs with no definition of ‘territory’</a:t>
            </a:r>
          </a:p>
          <a:p>
            <a:pPr marL="457200" indent="-457200">
              <a:buFont typeface="Arial" panose="020B0604020202020204" pitchFamily="34" charset="0"/>
              <a:buChar char="•"/>
            </a:pPr>
            <a:r>
              <a:rPr lang="en-US" dirty="0"/>
              <a:t>Usually broad definitions of ‘investment’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9749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7E08-36F4-B049-9D50-282775B3AF6B}"/>
              </a:ext>
            </a:extLst>
          </p:cNvPr>
          <p:cNvSpPr>
            <a:spLocks noGrp="1"/>
          </p:cNvSpPr>
          <p:nvPr>
            <p:ph type="title"/>
          </p:nvPr>
        </p:nvSpPr>
        <p:spPr>
          <a:xfrm>
            <a:off x="339504" y="274637"/>
            <a:ext cx="7184824" cy="1327825"/>
          </a:xfrm>
        </p:spPr>
        <p:txBody>
          <a:bodyPr>
            <a:normAutofit fontScale="90000"/>
          </a:bodyPr>
          <a:lstStyle/>
          <a:p>
            <a:r>
              <a:rPr lang="en-GB" dirty="0"/>
              <a:t>Chinese trawlers in Ghana</a:t>
            </a:r>
            <a:br>
              <a:rPr lang="en-GB" dirty="0"/>
            </a:br>
            <a:endParaRPr lang="en-US" dirty="0"/>
          </a:p>
        </p:txBody>
      </p:sp>
      <p:sp>
        <p:nvSpPr>
          <p:cNvPr id="3" name="Content Placeholder 2">
            <a:extLst>
              <a:ext uri="{FF2B5EF4-FFF2-40B4-BE49-F238E27FC236}">
                <a16:creationId xmlns:a16="http://schemas.microsoft.com/office/drawing/2014/main" id="{4AC7E804-C9EB-0F4B-9664-79F7F1CB3368}"/>
              </a:ext>
            </a:extLst>
          </p:cNvPr>
          <p:cNvSpPr>
            <a:spLocks noGrp="1"/>
          </p:cNvSpPr>
          <p:nvPr>
            <p:ph idx="1"/>
          </p:nvPr>
        </p:nvSpPr>
        <p:spPr/>
        <p:txBody>
          <a:bodyPr/>
          <a:lstStyle/>
          <a:p>
            <a:pPr marL="457200" indent="-457200">
              <a:buFont typeface="Arial" panose="020B0604020202020204" pitchFamily="34" charset="0"/>
              <a:buChar char="•"/>
            </a:pPr>
            <a:r>
              <a:rPr lang="en-US" dirty="0" err="1"/>
              <a:t>Saiko</a:t>
            </a:r>
            <a:r>
              <a:rPr lang="en-US" dirty="0"/>
              <a:t> fishing by ‘foreign’ industrial trawlers in Ghanaian waters</a:t>
            </a:r>
          </a:p>
          <a:p>
            <a:pPr marL="457200" indent="-457200">
              <a:buFont typeface="Arial" panose="020B0604020202020204" pitchFamily="34" charset="0"/>
              <a:buChar char="•"/>
            </a:pPr>
            <a:r>
              <a:rPr lang="en-US" dirty="0"/>
              <a:t>Majority of industrial trawlers reportedly linked to Chinese companies</a:t>
            </a:r>
          </a:p>
          <a:p>
            <a:pPr marL="457200" indent="-457200">
              <a:buFont typeface="Arial" panose="020B0604020202020204" pitchFamily="34" charset="0"/>
              <a:buChar char="•"/>
            </a:pPr>
            <a:r>
              <a:rPr lang="en-US" dirty="0"/>
              <a:t>IIT between China and Ghana: no definition of territory</a:t>
            </a:r>
          </a:p>
          <a:p>
            <a:pPr marL="457200" indent="-457200">
              <a:buFont typeface="Arial" panose="020B0604020202020204" pitchFamily="34" charset="0"/>
              <a:buChar char="•"/>
            </a:pPr>
            <a:r>
              <a:rPr lang="en-US" dirty="0"/>
              <a:t>Illegal activities? </a:t>
            </a:r>
          </a:p>
        </p:txBody>
      </p:sp>
    </p:spTree>
    <p:extLst>
      <p:ext uri="{BB962C8B-B14F-4D97-AF65-F5344CB8AC3E}">
        <p14:creationId xmlns:p14="http://schemas.microsoft.com/office/powerpoint/2010/main" val="1696289973"/>
      </p:ext>
    </p:extLst>
  </p:cSld>
  <p:clrMapOvr>
    <a:masterClrMapping/>
  </p:clrMapOvr>
</p:sld>
</file>

<file path=ppt/theme/theme1.xml><?xml version="1.0" encoding="utf-8"?>
<a:theme xmlns:a="http://schemas.openxmlformats.org/drawingml/2006/main" name="IIED powerpoint green">
  <a:themeElements>
    <a:clrScheme name="IIED green">
      <a:dk1>
        <a:sysClr val="windowText" lastClr="000000"/>
      </a:dk1>
      <a:lt1>
        <a:sysClr val="window" lastClr="FFFFFF"/>
      </a:lt1>
      <a:dk2>
        <a:srgbClr val="A8B400"/>
      </a:dk2>
      <a:lt2>
        <a:srgbClr val="FFFFFF"/>
      </a:lt2>
      <a:accent1>
        <a:srgbClr val="A8B400"/>
      </a:accent1>
      <a:accent2>
        <a:srgbClr val="A8B400"/>
      </a:accent2>
      <a:accent3>
        <a:srgbClr val="A8B400"/>
      </a:accent3>
      <a:accent4>
        <a:srgbClr val="A8B400"/>
      </a:accent4>
      <a:accent5>
        <a:srgbClr val="A8B400"/>
      </a:accent5>
      <a:accent6>
        <a:srgbClr val="A8B400"/>
      </a:accent6>
      <a:hlink>
        <a:srgbClr val="A8B400"/>
      </a:hlink>
      <a:folHlink>
        <a:srgbClr val="A8B4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ocType xmlns="12ac7e41-9f96-4655-9387-cd1b03c4711c">Template</DocType>
    <Category xmlns="fb8e130f-0ab7-44e4-b82c-a2177905a82c">Branded Office</Category>
    <_dlc_DocId xmlns="12ac7e41-9f96-4655-9387-cd1b03c4711c">IIEDDOCS-317076820-26</_dlc_DocId>
    <_dlc_DocIdUrl xmlns="12ac7e41-9f96-4655-9387-cd1b03c4711c">
      <Url>https://iied.sharepoint.com/group/comms/_layouts/15/DocIdRedir.aspx?ID=IIEDDOCS-317076820-26</Url>
      <Description>IIEDDOCS-317076820-26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E3AF29C0EAD3B45B1B841C5F91C342D" ma:contentTypeVersion="9" ma:contentTypeDescription="Create a new document." ma:contentTypeScope="" ma:versionID="2f9005f2f4587fa46e37aca5e6e6122f">
  <xsd:schema xmlns:xsd="http://www.w3.org/2001/XMLSchema" xmlns:xs="http://www.w3.org/2001/XMLSchema" xmlns:p="http://schemas.microsoft.com/office/2006/metadata/properties" xmlns:ns2="fb8e130f-0ab7-44e4-b82c-a2177905a82c" xmlns:ns3="12ac7e41-9f96-4655-9387-cd1b03c4711c" xmlns:ns4="dc89b18d-5238-40cd-8abc-a408e4bb0ac0" targetNamespace="http://schemas.microsoft.com/office/2006/metadata/properties" ma:root="true" ma:fieldsID="e76b48f60f0425de3a5260425b4dd93c" ns2:_="" ns3:_="" ns4:_="">
    <xsd:import namespace="fb8e130f-0ab7-44e4-b82c-a2177905a82c"/>
    <xsd:import namespace="12ac7e41-9f96-4655-9387-cd1b03c4711c"/>
    <xsd:import namespace="dc89b18d-5238-40cd-8abc-a408e4bb0ac0"/>
    <xsd:element name="properties">
      <xsd:complexType>
        <xsd:sequence>
          <xsd:element name="documentManagement">
            <xsd:complexType>
              <xsd:all>
                <xsd:element ref="ns2:Category" minOccurs="0"/>
                <xsd:element ref="ns3:DocType" minOccurs="0"/>
                <xsd:element ref="ns3:SharedWithUsers" minOccurs="0"/>
                <xsd:element ref="ns3:SharedWithDetails" minOccurs="0"/>
                <xsd:element ref="ns4:MediaServiceMetadata" minOccurs="0"/>
                <xsd:element ref="ns4:MediaServiceFastMetadata"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e130f-0ab7-44e4-b82c-a2177905a82c" elementFormDefault="qualified">
    <xsd:import namespace="http://schemas.microsoft.com/office/2006/documentManagement/types"/>
    <xsd:import namespace="http://schemas.microsoft.com/office/infopath/2007/PartnerControls"/>
    <xsd:element name="Category" ma:index="1" nillable="true" ma:displayName="Category" ma:description="Select which category this file relates to. Categorising content helps organise and present it to staff." ma:format="Dropdown" ma:internalName="Category">
      <xsd:simpleType>
        <xsd:restriction base="dms:Choice">
          <xsd:enumeration value="Branded Office"/>
          <xsd:enumeration value="Colour themes"/>
        </xsd:restriction>
      </xsd:simpleType>
    </xsd:element>
  </xsd:schema>
  <xsd:schema xmlns:xsd="http://www.w3.org/2001/XMLSchema" xmlns:xs="http://www.w3.org/2001/XMLSchema" xmlns:dms="http://schemas.microsoft.com/office/2006/documentManagement/types" xmlns:pc="http://schemas.microsoft.com/office/infopath/2007/PartnerControls" targetNamespace="12ac7e41-9f96-4655-9387-cd1b03c4711c" elementFormDefault="qualified">
    <xsd:import namespace="http://schemas.microsoft.com/office/2006/documentManagement/types"/>
    <xsd:import namespace="http://schemas.microsoft.com/office/infopath/2007/PartnerControls"/>
    <xsd:element name="DocType" ma:index="2" nillable="true" ma:displayName="DocType" ma:description="Use this to easily identify the most commonly used document types" ma:format="Dropdown" ma:internalName="DocType">
      <xsd:simpleType>
        <xsd:restriction base="dms:Choice">
          <xsd:enumeration value="Form"/>
          <xsd:enumeration value="Guideline"/>
          <xsd:enumeration value="Information"/>
          <xsd:enumeration value="Policy"/>
          <xsd:enumeration value="Procedure"/>
          <xsd:enumeration value="Process"/>
          <xsd:enumeration value="Template"/>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c89b18d-5238-40cd-8abc-a408e4bb0ac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900077-78D5-4378-9C03-87EE3D60DD19}">
  <ds:schemaRefs>
    <ds:schemaRef ds:uri="http://schemas.microsoft.com/sharepoint/events"/>
  </ds:schemaRefs>
</ds:datastoreItem>
</file>

<file path=customXml/itemProps2.xml><?xml version="1.0" encoding="utf-8"?>
<ds:datastoreItem xmlns:ds="http://schemas.openxmlformats.org/officeDocument/2006/customXml" ds:itemID="{8CFB235C-B990-4E4F-B94E-768379C4DBE7}">
  <ds:schemaRefs>
    <ds:schemaRef ds:uri="http://purl.org/dc/terms/"/>
    <ds:schemaRef ds:uri="dc89b18d-5238-40cd-8abc-a408e4bb0ac0"/>
    <ds:schemaRef ds:uri="fb8e130f-0ab7-44e4-b82c-a2177905a82c"/>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12ac7e41-9f96-4655-9387-cd1b03c4711c"/>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C57ED6F-E660-4E83-931C-1DE5F969BB6F}">
  <ds:schemaRefs>
    <ds:schemaRef ds:uri="http://schemas.microsoft.com/sharepoint/v3/contenttype/forms"/>
  </ds:schemaRefs>
</ds:datastoreItem>
</file>

<file path=customXml/itemProps4.xml><?xml version="1.0" encoding="utf-8"?>
<ds:datastoreItem xmlns:ds="http://schemas.openxmlformats.org/officeDocument/2006/customXml" ds:itemID="{058770E0-4E55-41A3-8B87-17390B5AF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8e130f-0ab7-44e4-b82c-a2177905a82c"/>
    <ds:schemaRef ds:uri="12ac7e41-9f96-4655-9387-cd1b03c4711c"/>
    <ds:schemaRef ds:uri="dc89b18d-5238-40cd-8abc-a408e4bb0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IIED powerpoint green</Template>
  <TotalTime>772</TotalTime>
  <Words>2415</Words>
  <Application>Microsoft Office PowerPoint</Application>
  <PresentationFormat>On-screen Show (4:3)</PresentationFormat>
  <Paragraphs>149</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IIED powerpoint green</vt:lpstr>
      <vt:lpstr>Legal dimensions of the blue economy</vt:lpstr>
      <vt:lpstr>One Ocean Hub IIED Team</vt:lpstr>
      <vt:lpstr>About IIED</vt:lpstr>
      <vt:lpstr>Overview</vt:lpstr>
      <vt:lpstr>Blue economy and IIL</vt:lpstr>
      <vt:lpstr>Hopes but major concerns</vt:lpstr>
      <vt:lpstr>Application of IIL to blue economy activities</vt:lpstr>
      <vt:lpstr>IITs: definitions of ‘territory’ and ‘investment’</vt:lpstr>
      <vt:lpstr>Chinese trawlers in Ghana </vt:lpstr>
      <vt:lpstr>Areas Beyond National Jurisdiction (ABNJ)</vt:lpstr>
      <vt:lpstr>Activities in the Area </vt:lpstr>
      <vt:lpstr>Further 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IIED powerpoint template green</dc:title>
  <dc:creator>Rosalind Portman</dc:creator>
  <cp:lastModifiedBy>Patrick Vrancken</cp:lastModifiedBy>
  <cp:revision>171</cp:revision>
  <dcterms:created xsi:type="dcterms:W3CDTF">2013-08-06T11:58:44Z</dcterms:created>
  <dcterms:modified xsi:type="dcterms:W3CDTF">2020-01-21T11:27:25Z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0x0101005E3AF29C0EAD3B45B1B841C5F91C342D</vt:lpwstr>
  </property>
  <property fmtid="{D5CDD505-2E9C-101B-9397-08002B2CF9AE}" pid="3" name="_dlc_DocIdItemGuid">
    <vt:lpwstr>2e7b0e67-c30c-4b88-a5b9-8cf6ec176cfc</vt:lpwstr>
  </property>
  <property fmtid="{D5CDD505-2E9C-101B-9397-08002B2CF9AE}" pid="4" name="TaxKeyword">
    <vt:lpwstr/>
  </property>
  <property fmtid="{D5CDD505-2E9C-101B-9397-08002B2CF9AE}" pid="5" name="IIED Group/Team">
    <vt:lpwstr>2;#Communications|73aac708-9a29-4420-ac00-68aef51a622f</vt:lpwstr>
  </property>
  <property fmtid="{D5CDD505-2E9C-101B-9397-08002B2CF9AE}" pid="6" name="IIED Subject">
    <vt:lpwstr/>
  </property>
  <property fmtid="{D5CDD505-2E9C-101B-9397-08002B2CF9AE}" pid="7" name="TaxKeywordTaxHTField">
    <vt:lpwstr/>
  </property>
</Properties>
</file>