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Lst>
  <p:sldSz cx="9906000" cy="6858000" type="A4"/>
  <p:notesSz cx="9144000" cy="6858000"/>
  <p:defaultTextStyle>
    <a:defPPr>
      <a:defRPr lang="en-US"/>
    </a:defPPr>
    <a:lvl1pPr marL="0" algn="l" defTabSz="896400" rtl="0" eaLnBrk="1" latinLnBrk="0" hangingPunct="1">
      <a:defRPr sz="1764" kern="1200">
        <a:solidFill>
          <a:schemeClr val="tx1"/>
        </a:solidFill>
        <a:latin typeface="+mn-lt"/>
        <a:ea typeface="+mn-ea"/>
        <a:cs typeface="+mn-cs"/>
      </a:defRPr>
    </a:lvl1pPr>
    <a:lvl2pPr marL="448200" algn="l" defTabSz="896400" rtl="0" eaLnBrk="1" latinLnBrk="0" hangingPunct="1">
      <a:defRPr sz="1764" kern="1200">
        <a:solidFill>
          <a:schemeClr val="tx1"/>
        </a:solidFill>
        <a:latin typeface="+mn-lt"/>
        <a:ea typeface="+mn-ea"/>
        <a:cs typeface="+mn-cs"/>
      </a:defRPr>
    </a:lvl2pPr>
    <a:lvl3pPr marL="896400" algn="l" defTabSz="896400" rtl="0" eaLnBrk="1" latinLnBrk="0" hangingPunct="1">
      <a:defRPr sz="1764" kern="1200">
        <a:solidFill>
          <a:schemeClr val="tx1"/>
        </a:solidFill>
        <a:latin typeface="+mn-lt"/>
        <a:ea typeface="+mn-ea"/>
        <a:cs typeface="+mn-cs"/>
      </a:defRPr>
    </a:lvl3pPr>
    <a:lvl4pPr marL="1344601" algn="l" defTabSz="896400" rtl="0" eaLnBrk="1" latinLnBrk="0" hangingPunct="1">
      <a:defRPr sz="1764" kern="1200">
        <a:solidFill>
          <a:schemeClr val="tx1"/>
        </a:solidFill>
        <a:latin typeface="+mn-lt"/>
        <a:ea typeface="+mn-ea"/>
        <a:cs typeface="+mn-cs"/>
      </a:defRPr>
    </a:lvl4pPr>
    <a:lvl5pPr marL="1792802" algn="l" defTabSz="896400" rtl="0" eaLnBrk="1" latinLnBrk="0" hangingPunct="1">
      <a:defRPr sz="1764" kern="1200">
        <a:solidFill>
          <a:schemeClr val="tx1"/>
        </a:solidFill>
        <a:latin typeface="+mn-lt"/>
        <a:ea typeface="+mn-ea"/>
        <a:cs typeface="+mn-cs"/>
      </a:defRPr>
    </a:lvl5pPr>
    <a:lvl6pPr marL="2241002" algn="l" defTabSz="896400" rtl="0" eaLnBrk="1" latinLnBrk="0" hangingPunct="1">
      <a:defRPr sz="1764" kern="1200">
        <a:solidFill>
          <a:schemeClr val="tx1"/>
        </a:solidFill>
        <a:latin typeface="+mn-lt"/>
        <a:ea typeface="+mn-ea"/>
        <a:cs typeface="+mn-cs"/>
      </a:defRPr>
    </a:lvl6pPr>
    <a:lvl7pPr marL="2689202" algn="l" defTabSz="896400" rtl="0" eaLnBrk="1" latinLnBrk="0" hangingPunct="1">
      <a:defRPr sz="1764" kern="1200">
        <a:solidFill>
          <a:schemeClr val="tx1"/>
        </a:solidFill>
        <a:latin typeface="+mn-lt"/>
        <a:ea typeface="+mn-ea"/>
        <a:cs typeface="+mn-cs"/>
      </a:defRPr>
    </a:lvl7pPr>
    <a:lvl8pPr marL="3137402" algn="l" defTabSz="896400" rtl="0" eaLnBrk="1" latinLnBrk="0" hangingPunct="1">
      <a:defRPr sz="1764" kern="1200">
        <a:solidFill>
          <a:schemeClr val="tx1"/>
        </a:solidFill>
        <a:latin typeface="+mn-lt"/>
        <a:ea typeface="+mn-ea"/>
        <a:cs typeface="+mn-cs"/>
      </a:defRPr>
    </a:lvl8pPr>
    <a:lvl9pPr marL="3585603" algn="l" defTabSz="896400" rtl="0" eaLnBrk="1" latinLnBrk="0" hangingPunct="1">
      <a:defRPr sz="176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E0FF"/>
    <a:srgbClr val="2F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11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B91C4D-3FCA-410A-B37A-46627B8C236D}"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D8AD1-399C-406C-BBC5-2E357DE12BA5}" type="slidenum">
              <a:rPr lang="en-GB" smtClean="0"/>
              <a:t>‹#›</a:t>
            </a:fld>
            <a:endParaRPr lang="en-GB"/>
          </a:p>
        </p:txBody>
      </p:sp>
    </p:spTree>
    <p:extLst>
      <p:ext uri="{BB962C8B-B14F-4D97-AF65-F5344CB8AC3E}">
        <p14:creationId xmlns:p14="http://schemas.microsoft.com/office/powerpoint/2010/main" val="285510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B91C4D-3FCA-410A-B37A-46627B8C236D}"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D8AD1-399C-406C-BBC5-2E357DE12BA5}" type="slidenum">
              <a:rPr lang="en-GB" smtClean="0"/>
              <a:t>‹#›</a:t>
            </a:fld>
            <a:endParaRPr lang="en-GB"/>
          </a:p>
        </p:txBody>
      </p:sp>
    </p:spTree>
    <p:extLst>
      <p:ext uri="{BB962C8B-B14F-4D97-AF65-F5344CB8AC3E}">
        <p14:creationId xmlns:p14="http://schemas.microsoft.com/office/powerpoint/2010/main" val="398657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B91C4D-3FCA-410A-B37A-46627B8C236D}"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D8AD1-399C-406C-BBC5-2E357DE12BA5}" type="slidenum">
              <a:rPr lang="en-GB" smtClean="0"/>
              <a:t>‹#›</a:t>
            </a:fld>
            <a:endParaRPr lang="en-GB"/>
          </a:p>
        </p:txBody>
      </p:sp>
    </p:spTree>
    <p:extLst>
      <p:ext uri="{BB962C8B-B14F-4D97-AF65-F5344CB8AC3E}">
        <p14:creationId xmlns:p14="http://schemas.microsoft.com/office/powerpoint/2010/main" val="270520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B91C4D-3FCA-410A-B37A-46627B8C236D}"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D8AD1-399C-406C-BBC5-2E357DE12BA5}" type="slidenum">
              <a:rPr lang="en-GB" smtClean="0"/>
              <a:t>‹#›</a:t>
            </a:fld>
            <a:endParaRPr lang="en-GB"/>
          </a:p>
        </p:txBody>
      </p:sp>
    </p:spTree>
    <p:extLst>
      <p:ext uri="{BB962C8B-B14F-4D97-AF65-F5344CB8AC3E}">
        <p14:creationId xmlns:p14="http://schemas.microsoft.com/office/powerpoint/2010/main" val="412021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91C4D-3FCA-410A-B37A-46627B8C236D}"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6D8AD1-399C-406C-BBC5-2E357DE12BA5}" type="slidenum">
              <a:rPr lang="en-GB" smtClean="0"/>
              <a:t>‹#›</a:t>
            </a:fld>
            <a:endParaRPr lang="en-GB"/>
          </a:p>
        </p:txBody>
      </p:sp>
    </p:spTree>
    <p:extLst>
      <p:ext uri="{BB962C8B-B14F-4D97-AF65-F5344CB8AC3E}">
        <p14:creationId xmlns:p14="http://schemas.microsoft.com/office/powerpoint/2010/main" val="184964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B91C4D-3FCA-410A-B37A-46627B8C236D}"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6D8AD1-399C-406C-BBC5-2E357DE12BA5}" type="slidenum">
              <a:rPr lang="en-GB" smtClean="0"/>
              <a:t>‹#›</a:t>
            </a:fld>
            <a:endParaRPr lang="en-GB"/>
          </a:p>
        </p:txBody>
      </p:sp>
    </p:spTree>
    <p:extLst>
      <p:ext uri="{BB962C8B-B14F-4D97-AF65-F5344CB8AC3E}">
        <p14:creationId xmlns:p14="http://schemas.microsoft.com/office/powerpoint/2010/main" val="161520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B91C4D-3FCA-410A-B37A-46627B8C236D}" type="datetimeFigureOut">
              <a:rPr lang="en-GB" smtClean="0"/>
              <a:t>25/04/2017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6D8AD1-399C-406C-BBC5-2E357DE12BA5}" type="slidenum">
              <a:rPr lang="en-GB" smtClean="0"/>
              <a:t>‹#›</a:t>
            </a:fld>
            <a:endParaRPr lang="en-GB"/>
          </a:p>
        </p:txBody>
      </p:sp>
    </p:spTree>
    <p:extLst>
      <p:ext uri="{BB962C8B-B14F-4D97-AF65-F5344CB8AC3E}">
        <p14:creationId xmlns:p14="http://schemas.microsoft.com/office/powerpoint/2010/main" val="137324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B91C4D-3FCA-410A-B37A-46627B8C236D}" type="datetimeFigureOut">
              <a:rPr lang="en-GB" smtClean="0"/>
              <a:t>25/04/2017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6D8AD1-399C-406C-BBC5-2E357DE12BA5}" type="slidenum">
              <a:rPr lang="en-GB" smtClean="0"/>
              <a:t>‹#›</a:t>
            </a:fld>
            <a:endParaRPr lang="en-GB"/>
          </a:p>
        </p:txBody>
      </p:sp>
    </p:spTree>
    <p:extLst>
      <p:ext uri="{BB962C8B-B14F-4D97-AF65-F5344CB8AC3E}">
        <p14:creationId xmlns:p14="http://schemas.microsoft.com/office/powerpoint/2010/main" val="314731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91C4D-3FCA-410A-B37A-46627B8C236D}" type="datetimeFigureOut">
              <a:rPr lang="en-GB" smtClean="0"/>
              <a:t>25/04/2017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6D8AD1-399C-406C-BBC5-2E357DE12BA5}" type="slidenum">
              <a:rPr lang="en-GB" smtClean="0"/>
              <a:t>‹#›</a:t>
            </a:fld>
            <a:endParaRPr lang="en-GB"/>
          </a:p>
        </p:txBody>
      </p:sp>
    </p:spTree>
    <p:extLst>
      <p:ext uri="{BB962C8B-B14F-4D97-AF65-F5344CB8AC3E}">
        <p14:creationId xmlns:p14="http://schemas.microsoft.com/office/powerpoint/2010/main" val="47123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91C4D-3FCA-410A-B37A-46627B8C236D}"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6D8AD1-399C-406C-BBC5-2E357DE12BA5}" type="slidenum">
              <a:rPr lang="en-GB" smtClean="0"/>
              <a:t>‹#›</a:t>
            </a:fld>
            <a:endParaRPr lang="en-GB"/>
          </a:p>
        </p:txBody>
      </p:sp>
    </p:spTree>
    <p:extLst>
      <p:ext uri="{BB962C8B-B14F-4D97-AF65-F5344CB8AC3E}">
        <p14:creationId xmlns:p14="http://schemas.microsoft.com/office/powerpoint/2010/main" val="357675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91C4D-3FCA-410A-B37A-46627B8C236D}"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6D8AD1-399C-406C-BBC5-2E357DE12BA5}" type="slidenum">
              <a:rPr lang="en-GB" smtClean="0"/>
              <a:t>‹#›</a:t>
            </a:fld>
            <a:endParaRPr lang="en-GB"/>
          </a:p>
        </p:txBody>
      </p:sp>
    </p:spTree>
    <p:extLst>
      <p:ext uri="{BB962C8B-B14F-4D97-AF65-F5344CB8AC3E}">
        <p14:creationId xmlns:p14="http://schemas.microsoft.com/office/powerpoint/2010/main" val="176621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91C4D-3FCA-410A-B37A-46627B8C236D}" type="datetimeFigureOut">
              <a:rPr lang="en-GB" smtClean="0"/>
              <a:t>25/04/2017</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D8AD1-399C-406C-BBC5-2E357DE12BA5}" type="slidenum">
              <a:rPr lang="en-GB" smtClean="0"/>
              <a:t>‹#›</a:t>
            </a:fld>
            <a:endParaRPr lang="en-GB"/>
          </a:p>
        </p:txBody>
      </p:sp>
    </p:spTree>
    <p:extLst>
      <p:ext uri="{BB962C8B-B14F-4D97-AF65-F5344CB8AC3E}">
        <p14:creationId xmlns:p14="http://schemas.microsoft.com/office/powerpoint/2010/main" val="40243654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mailto:shaun@saeon.ac.za" TargetMode="External"/><Relationship Id="rId18" Type="http://schemas.openxmlformats.org/officeDocument/2006/relationships/image" Target="../media/image8.jpeg"/><Relationship Id="rId3" Type="http://schemas.openxmlformats.org/officeDocument/2006/relationships/image" Target="../media/image2.jpeg"/><Relationship Id="rId21" Type="http://schemas.openxmlformats.org/officeDocument/2006/relationships/image" Target="../media/image11.jpeg"/><Relationship Id="rId7" Type="http://schemas.openxmlformats.org/officeDocument/2006/relationships/image" Target="../media/image6.jpeg"/><Relationship Id="rId12" Type="http://schemas.openxmlformats.org/officeDocument/2006/relationships/hyperlink" Target="mailto:Phumelele.Gama@nmmu.ac.za" TargetMode="External"/><Relationship Id="rId17" Type="http://schemas.openxmlformats.org/officeDocument/2006/relationships/hyperlink" Target="mailto:Lyn.Snodgrass@nmmu.ac.za" TargetMode="External"/><Relationship Id="rId2" Type="http://schemas.openxmlformats.org/officeDocument/2006/relationships/image" Target="../media/image1.jpeg"/><Relationship Id="rId16" Type="http://schemas.openxmlformats.org/officeDocument/2006/relationships/hyperlink" Target="mailto:Mike.Roberts@nmmu.ac.za" TargetMode="External"/><Relationship Id="rId20"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hyperlink" Target="mailto:jackie.raw33@gmai.com" TargetMode="External"/><Relationship Id="rId24" Type="http://schemas.openxmlformats.org/officeDocument/2006/relationships/image" Target="../media/image14.jpeg"/><Relationship Id="rId5" Type="http://schemas.openxmlformats.org/officeDocument/2006/relationships/image" Target="../media/image4.jpeg"/><Relationship Id="rId15" Type="http://schemas.openxmlformats.org/officeDocument/2006/relationships/hyperlink" Target="mailto:Bernadette.Snow@nmmu.ac.za" TargetMode="External"/><Relationship Id="rId23" Type="http://schemas.openxmlformats.org/officeDocument/2006/relationships/image" Target="../media/image13.jpeg"/><Relationship Id="rId10" Type="http://schemas.openxmlformats.org/officeDocument/2006/relationships/hyperlink" Target="mailto:gavin.rishworth@gmail.com" TargetMode="External"/><Relationship Id="rId19"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hyperlink" Target="mailto:Janine.Adams@nmmu.ac.za" TargetMode="External"/><Relationship Id="rId14" Type="http://schemas.openxmlformats.org/officeDocument/2006/relationships/hyperlink" Target="mailto:Paul.Steyn@nmmu.ac.za" TargetMode="External"/><Relationship Id="rId22"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hyperlink" Target="mailto:Alastair.Potts@nmmu.ac.za" TargetMode="External"/><Relationship Id="rId13" Type="http://schemas.openxmlformats.org/officeDocument/2006/relationships/hyperlink" Target="mailto:Nathi.Dwayi@nmmu.ac.za" TargetMode="External"/><Relationship Id="rId18" Type="http://schemas.openxmlformats.org/officeDocument/2006/relationships/hyperlink" Target="mailto:yanasivan@gmail.com" TargetMode="External"/><Relationship Id="rId3" Type="http://schemas.openxmlformats.org/officeDocument/2006/relationships/hyperlink" Target="mailto:mandylombard2@gmail.com" TargetMode="External"/><Relationship Id="rId21" Type="http://schemas.openxmlformats.org/officeDocument/2006/relationships/image" Target="../media/image17.jpeg"/><Relationship Id="rId7" Type="http://schemas.openxmlformats.org/officeDocument/2006/relationships/hyperlink" Target="mailto:potts.a@gmail;.com" TargetMode="External"/><Relationship Id="rId12" Type="http://schemas.openxmlformats.org/officeDocument/2006/relationships/hyperlink" Target="mailto:s212362135@live.nmmu.ac.za" TargetMode="External"/><Relationship Id="rId17" Type="http://schemas.openxmlformats.org/officeDocument/2006/relationships/hyperlink" Target="mailto:Nadine.Strydom@nmmu.ac.za" TargetMode="External"/><Relationship Id="rId2" Type="http://schemas.openxmlformats.org/officeDocument/2006/relationships/hyperlink" Target="mailto:Patrick.Vrancken@nmmu.ac.za" TargetMode="External"/><Relationship Id="rId16" Type="http://schemas.openxmlformats.org/officeDocument/2006/relationships/hyperlink" Target="mailto:Renzo.Perissinotto@nmmu.ac.za" TargetMode="External"/><Relationship Id="rId20"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hyperlink" Target="mailto:Christo.Fabricius@nmmu.ac.za" TargetMode="External"/><Relationship Id="rId11" Type="http://schemas.openxmlformats.org/officeDocument/2006/relationships/hyperlink" Target="mailto:s212441590@live.nmmu.ac.za" TargetMode="External"/><Relationship Id="rId24" Type="http://schemas.openxmlformats.org/officeDocument/2006/relationships/image" Target="../media/image20.jpeg"/><Relationship Id="rId5" Type="http://schemas.openxmlformats.org/officeDocument/2006/relationships/hyperlink" Target="mailto:Yusuf.Adam@nmmu.ac.za" TargetMode="External"/><Relationship Id="rId15" Type="http://schemas.openxmlformats.org/officeDocument/2006/relationships/hyperlink" Target="mailto:Pierre.Pistorius@nmmu.ac.za" TargetMode="External"/><Relationship Id="rId23" Type="http://schemas.openxmlformats.org/officeDocument/2006/relationships/image" Target="../media/image19.jpeg"/><Relationship Id="rId10" Type="http://schemas.openxmlformats.org/officeDocument/2006/relationships/hyperlink" Target="mailto:Janet.Cherry@nmmu.ac.za" TargetMode="External"/><Relationship Id="rId19" Type="http://schemas.openxmlformats.org/officeDocument/2006/relationships/image" Target="../media/image15.jpeg"/><Relationship Id="rId4" Type="http://schemas.openxmlformats.org/officeDocument/2006/relationships/hyperlink" Target="mailto:Mandy.Lombard@nmmu.ac.za" TargetMode="External"/><Relationship Id="rId9" Type="http://schemas.openxmlformats.org/officeDocument/2006/relationships/hyperlink" Target="mailto:s210235438@live.nmmu.ac.za" TargetMode="External"/><Relationship Id="rId14" Type="http://schemas.openxmlformats.org/officeDocument/2006/relationships/hyperlink" Target="mailto:Barbara.Kritzinger@nmmu.ac.za" TargetMode="External"/><Relationship Id="rId2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158" y="1219718"/>
            <a:ext cx="9229687" cy="1173783"/>
          </a:xfrm>
          <a:prstGeom prst="rect">
            <a:avLst/>
          </a:prstGeom>
          <a:noFill/>
        </p:spPr>
        <p:txBody>
          <a:bodyPr wrap="square" rtlCol="0">
            <a:spAutoFit/>
          </a:bodyPr>
          <a:lstStyle/>
          <a:p>
            <a:pPr algn="ctr"/>
            <a:r>
              <a:rPr lang="en-ZA" sz="1139" b="1" u="sng" dirty="0">
                <a:solidFill>
                  <a:srgbClr val="00B0F0"/>
                </a:solidFill>
                <a:latin typeface="Segoe Print" panose="02000600000000000000" pitchFamily="2" charset="0"/>
              </a:rPr>
              <a:t>Programme: Institute for Coastal and Marine Research Symposium</a:t>
            </a:r>
          </a:p>
          <a:p>
            <a:pPr algn="ctr"/>
            <a:r>
              <a:rPr lang="en-ZA" sz="1044" dirty="0">
                <a:solidFill>
                  <a:srgbClr val="00B0F0"/>
                </a:solidFill>
                <a:latin typeface="Segoe Print" panose="02000600000000000000" pitchFamily="2" charset="0"/>
              </a:rPr>
              <a:t>20 April 2017   </a:t>
            </a:r>
            <a:r>
              <a:rPr lang="en-ZA" sz="1044" dirty="0">
                <a:solidFill>
                  <a:srgbClr val="00B0F0"/>
                </a:solidFill>
                <a:latin typeface="Segoe Print" panose="02000600000000000000" pitchFamily="2" charset="0"/>
                <a:sym typeface="Wingdings" panose="05000000000000000000" pitchFamily="2" charset="2"/>
              </a:rPr>
              <a:t>   0</a:t>
            </a:r>
            <a:r>
              <a:rPr lang="en-ZA" sz="1044" dirty="0">
                <a:solidFill>
                  <a:srgbClr val="00B0F0"/>
                </a:solidFill>
                <a:latin typeface="Segoe Print" panose="02000600000000000000" pitchFamily="2" charset="0"/>
              </a:rPr>
              <a:t>8:30 – 16:00   </a:t>
            </a:r>
            <a:r>
              <a:rPr lang="en-ZA" sz="1044" dirty="0">
                <a:solidFill>
                  <a:srgbClr val="00B0F0"/>
                </a:solidFill>
                <a:latin typeface="Segoe Print" panose="02000600000000000000" pitchFamily="2" charset="0"/>
                <a:sym typeface="Wingdings" panose="05000000000000000000" pitchFamily="2" charset="2"/>
              </a:rPr>
              <a:t>   </a:t>
            </a:r>
            <a:r>
              <a:rPr lang="en-ZA" sz="1044" dirty="0">
                <a:solidFill>
                  <a:srgbClr val="00B0F0"/>
                </a:solidFill>
                <a:latin typeface="Segoe Print" panose="02000600000000000000" pitchFamily="2" charset="0"/>
              </a:rPr>
              <a:t>NMMU South Campus Council Chamber</a:t>
            </a:r>
            <a:endParaRPr lang="en-ZA" sz="1044" dirty="0">
              <a:latin typeface="Arial" panose="020B0604020202020204" pitchFamily="34" charset="0"/>
              <a:cs typeface="Arial" panose="020B0604020202020204" pitchFamily="34" charset="0"/>
            </a:endParaRPr>
          </a:p>
          <a:p>
            <a:pPr algn="ctr"/>
            <a:endParaRPr lang="en-ZA" sz="1044" dirty="0">
              <a:latin typeface="Arial" panose="020B0604020202020204" pitchFamily="34" charset="0"/>
              <a:cs typeface="Arial" panose="020B0604020202020204" pitchFamily="34" charset="0"/>
            </a:endParaRPr>
          </a:p>
          <a:p>
            <a:pPr algn="ctr"/>
            <a:r>
              <a:rPr lang="en-ZA" sz="950" dirty="0">
                <a:latin typeface="Arial" panose="020B0604020202020204" pitchFamily="34" charset="0"/>
                <a:cs typeface="Arial" panose="020B0604020202020204" pitchFamily="34" charset="0"/>
              </a:rPr>
              <a:t>The CMR is a  research institute of the Nelson Mandela Metropolitan University conducting cutting edge research, building capacity and advancing our understanding of the coastal and marine environment to serve the needs of South Africa, the continent and beyond in a sustainable manner. </a:t>
            </a:r>
            <a:endParaRPr lang="en-GB" sz="950" dirty="0">
              <a:latin typeface="Arial" panose="020B0604020202020204" pitchFamily="34" charset="0"/>
              <a:cs typeface="Arial" panose="020B0604020202020204" pitchFamily="34" charset="0"/>
            </a:endParaRPr>
          </a:p>
          <a:p>
            <a:pPr algn="ctr"/>
            <a:r>
              <a:rPr lang="en-ZA" sz="950" dirty="0">
                <a:latin typeface="Arial" panose="020B0604020202020204" pitchFamily="34" charset="0"/>
                <a:cs typeface="Arial" panose="020B0604020202020204" pitchFamily="34" charset="0"/>
              </a:rPr>
              <a:t>The objective of the symposium is to showcase the impact of research across disciplines and faculties, and identify opportunities for collaboration within three research themes: Living Resources and Food Security, Biodiversity and Conservation, and Global Change.</a:t>
            </a:r>
            <a:endParaRPr lang="en-GB" sz="950" dirty="0">
              <a:latin typeface="Arial" panose="020B0604020202020204" pitchFamily="34" charset="0"/>
              <a:cs typeface="Arial" panose="020B0604020202020204" pitchFamily="34" charset="0"/>
            </a:endParaRPr>
          </a:p>
        </p:txBody>
      </p:sp>
      <p:grpSp>
        <p:nvGrpSpPr>
          <p:cNvPr id="27" name="Group 26"/>
          <p:cNvGrpSpPr/>
          <p:nvPr/>
        </p:nvGrpSpPr>
        <p:grpSpPr>
          <a:xfrm>
            <a:off x="248790" y="94735"/>
            <a:ext cx="9408423" cy="1013892"/>
            <a:chOff x="-1115" y="77713"/>
            <a:chExt cx="9908230" cy="1067753"/>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23158"/>
            <a:stretch/>
          </p:blipFill>
          <p:spPr>
            <a:xfrm>
              <a:off x="2774727" y="82056"/>
              <a:ext cx="1444005" cy="10570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 y="84064"/>
              <a:ext cx="1412498" cy="106140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 t="27794" r="42462" b="21334"/>
            <a:stretch/>
          </p:blipFill>
          <p:spPr>
            <a:xfrm>
              <a:off x="5621198" y="80396"/>
              <a:ext cx="1600660" cy="106140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0828" y="84679"/>
              <a:ext cx="1407744" cy="105580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8747" y="84064"/>
              <a:ext cx="1415203" cy="106140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288" y="77714"/>
              <a:ext cx="1420596" cy="1065447"/>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8673879" y="-98463"/>
              <a:ext cx="1057059" cy="1409412"/>
            </a:xfrm>
            <a:prstGeom prst="rect">
              <a:avLst/>
            </a:prstGeom>
          </p:spPr>
        </p:pic>
      </p:grpSp>
      <p:graphicFrame>
        <p:nvGraphicFramePr>
          <p:cNvPr id="3" name="Table 2"/>
          <p:cNvGraphicFramePr>
            <a:graphicFrameLocks noGrp="1"/>
          </p:cNvGraphicFramePr>
          <p:nvPr>
            <p:extLst>
              <p:ext uri="{D42A27DB-BD31-4B8C-83A1-F6EECF244321}">
                <p14:modId xmlns:p14="http://schemas.microsoft.com/office/powerpoint/2010/main" val="446371230"/>
              </p:ext>
            </p:extLst>
          </p:nvPr>
        </p:nvGraphicFramePr>
        <p:xfrm>
          <a:off x="395734" y="2471694"/>
          <a:ext cx="9114533" cy="3132038"/>
        </p:xfrm>
        <a:graphic>
          <a:graphicData uri="http://schemas.openxmlformats.org/drawingml/2006/table">
            <a:tbl>
              <a:tblPr firstRow="1" firstCol="1" bandRow="1"/>
              <a:tblGrid>
                <a:gridCol w="3049213">
                  <a:extLst>
                    <a:ext uri="{9D8B030D-6E8A-4147-A177-3AD203B41FA5}">
                      <a16:colId xmlns:a16="http://schemas.microsoft.com/office/drawing/2014/main" xmlns="" val="20001"/>
                    </a:ext>
                  </a:extLst>
                </a:gridCol>
                <a:gridCol w="3938502">
                  <a:extLst>
                    <a:ext uri="{9D8B030D-6E8A-4147-A177-3AD203B41FA5}">
                      <a16:colId xmlns:a16="http://schemas.microsoft.com/office/drawing/2014/main" xmlns="" val="20002"/>
                    </a:ext>
                  </a:extLst>
                </a:gridCol>
                <a:gridCol w="2126818"/>
              </a:tblGrid>
              <a:tr h="275130">
                <a:tc>
                  <a:txBody>
                    <a:bodyPr/>
                    <a:lstStyle/>
                    <a:p>
                      <a:pPr algn="ctr">
                        <a:spcAft>
                          <a:spcPts val="0"/>
                        </a:spcAft>
                      </a:pPr>
                      <a:r>
                        <a:rPr lang="en-ZA" sz="1000" b="1" u="sng" dirty="0" smtClean="0">
                          <a:effectLst/>
                          <a:latin typeface="Arial" panose="020B0604020202020204" pitchFamily="34" charset="0"/>
                          <a:cs typeface="Arial" panose="020B0604020202020204" pitchFamily="34" charset="0"/>
                        </a:rPr>
                        <a:t>Presenter</a:t>
                      </a:r>
                      <a:endParaRPr lang="en-GB" sz="1000" b="1" u="sng" dirty="0">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solidFill>
                      <a:srgbClr val="00B0F0"/>
                    </a:solidFill>
                  </a:tcPr>
                </a:tc>
                <a:tc>
                  <a:txBody>
                    <a:bodyPr/>
                    <a:lstStyle/>
                    <a:p>
                      <a:pPr algn="ctr">
                        <a:spcAft>
                          <a:spcPts val="0"/>
                        </a:spcAft>
                      </a:pPr>
                      <a:r>
                        <a:rPr lang="en-ZA" sz="1000" b="1" u="sng" dirty="0" smtClean="0">
                          <a:effectLst/>
                          <a:latin typeface="Arial" panose="020B0604020202020204" pitchFamily="34" charset="0"/>
                          <a:ea typeface="+mn-ea"/>
                          <a:cs typeface="Arial" panose="020B0604020202020204" pitchFamily="34" charset="0"/>
                        </a:rPr>
                        <a:t>Presentation Title</a:t>
                      </a:r>
                      <a:endParaRPr lang="en-GB" sz="1000" b="1" u="sng" dirty="0">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solidFill>
                      <a:srgbClr val="00B0F0"/>
                    </a:solidFill>
                  </a:tcPr>
                </a:tc>
                <a:tc>
                  <a:txBody>
                    <a:bodyPr/>
                    <a:lstStyle/>
                    <a:p>
                      <a:pPr algn="ctr">
                        <a:spcAft>
                          <a:spcPts val="0"/>
                        </a:spcAft>
                      </a:pPr>
                      <a:r>
                        <a:rPr lang="en-ZA" sz="1000" b="1" u="sng" dirty="0" smtClean="0">
                          <a:effectLst/>
                          <a:latin typeface="Arial" panose="020B0604020202020204" pitchFamily="34" charset="0"/>
                          <a:ea typeface="Calibri" panose="020F0502020204030204" pitchFamily="34" charset="0"/>
                          <a:cs typeface="Arial" panose="020B0604020202020204" pitchFamily="34" charset="0"/>
                        </a:rPr>
                        <a:t>E-mail Address</a:t>
                      </a:r>
                      <a:endParaRPr lang="en-GB" sz="1000" b="1" u="sng" dirty="0">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solidFill>
                      <a:srgbClr val="00B0F0"/>
                    </a:solidFill>
                  </a:tcPr>
                </a:tc>
                <a:extLst>
                  <a:ext uri="{0D108BD9-81ED-4DB2-BD59-A6C34878D82A}">
                    <a16:rowId xmlns:a16="http://schemas.microsoft.com/office/drawing/2014/main" xmlns="" val="10000"/>
                  </a:ext>
                </a:extLst>
              </a:tr>
              <a:tr h="290564">
                <a:tc>
                  <a:txBody>
                    <a:bodyPr/>
                    <a:lstStyle/>
                    <a:p>
                      <a:pPr algn="l">
                        <a:spcAft>
                          <a:spcPts val="0"/>
                        </a:spcAft>
                      </a:pPr>
                      <a:r>
                        <a:rPr lang="en-GB" sz="900" b="0" dirty="0">
                          <a:effectLst/>
                          <a:latin typeface="Arial" panose="020B0604020202020204" pitchFamily="34" charset="0"/>
                          <a:cs typeface="Arial" panose="020B0604020202020204" pitchFamily="34" charset="0"/>
                        </a:rPr>
                        <a:t>Prof Janine Adams</a:t>
                      </a:r>
                    </a:p>
                    <a:p>
                      <a:pPr algn="l">
                        <a:spcAft>
                          <a:spcPts val="0"/>
                        </a:spcAft>
                      </a:pPr>
                      <a:r>
                        <a:rPr lang="en-GB" sz="900" b="0" i="1" dirty="0">
                          <a:effectLst/>
                          <a:latin typeface="Arial" panose="020B0604020202020204" pitchFamily="34" charset="0"/>
                          <a:cs typeface="Arial" panose="020B0604020202020204" pitchFamily="34" charset="0"/>
                        </a:rPr>
                        <a:t>CMR Director</a:t>
                      </a:r>
                      <a:endParaRPr lang="en-GB" sz="900" b="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GB" sz="900" dirty="0">
                          <a:effectLst/>
                          <a:latin typeface="Arial" panose="020B0604020202020204" pitchFamily="34" charset="0"/>
                          <a:cs typeface="Arial" panose="020B0604020202020204" pitchFamily="34" charset="0"/>
                        </a:rPr>
                        <a:t>Impact of Coastal and Marine Research at NMMU</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9"/>
                        </a:rPr>
                        <a:t>Janine.Adams@nmmu.ac.za</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extLst>
                  <a:ext uri="{0D108BD9-81ED-4DB2-BD59-A6C34878D82A}">
                    <a16:rowId xmlns:a16="http://schemas.microsoft.com/office/drawing/2014/main" xmlns="" val="10002"/>
                  </a:ext>
                </a:extLst>
              </a:tr>
              <a:tr h="290564">
                <a:tc>
                  <a:txBody>
                    <a:bodyPr/>
                    <a:lstStyle/>
                    <a:p>
                      <a:pPr algn="l">
                        <a:spcAft>
                          <a:spcPts val="0"/>
                        </a:spcAft>
                      </a:pPr>
                      <a:r>
                        <a:rPr lang="en-GB" sz="900" b="0" dirty="0">
                          <a:effectLst/>
                          <a:latin typeface="Arial" panose="020B0604020202020204" pitchFamily="34" charset="0"/>
                          <a:cs typeface="Arial" panose="020B0604020202020204" pitchFamily="34" charset="0"/>
                        </a:rPr>
                        <a:t>Dr Gavin Rishworth</a:t>
                      </a:r>
                    </a:p>
                    <a:p>
                      <a:pPr algn="l">
                        <a:spcAft>
                          <a:spcPts val="0"/>
                        </a:spcAft>
                      </a:pPr>
                      <a:r>
                        <a:rPr lang="en-GB" sz="900" b="0" i="1" dirty="0">
                          <a:effectLst/>
                          <a:latin typeface="Arial" panose="020B0604020202020204" pitchFamily="34" charset="0"/>
                          <a:cs typeface="Arial" panose="020B0604020202020204" pitchFamily="34" charset="0"/>
                        </a:rPr>
                        <a:t>Post-Doctoral </a:t>
                      </a:r>
                      <a:r>
                        <a:rPr lang="en-GB" sz="900" b="0" i="1" dirty="0" smtClean="0">
                          <a:effectLst/>
                          <a:latin typeface="Arial" panose="020B0604020202020204" pitchFamily="34" charset="0"/>
                          <a:cs typeface="Arial" panose="020B0604020202020204" pitchFamily="34" charset="0"/>
                        </a:rPr>
                        <a:t>Fellow</a:t>
                      </a:r>
                      <a:r>
                        <a:rPr lang="en-GB" sz="900" b="0" i="1" baseline="0" dirty="0" smtClean="0">
                          <a:effectLst/>
                          <a:latin typeface="Arial" panose="020B0604020202020204" pitchFamily="34" charset="0"/>
                          <a:cs typeface="Arial" panose="020B0604020202020204" pitchFamily="34" charset="0"/>
                        </a:rPr>
                        <a:t> - </a:t>
                      </a:r>
                      <a:r>
                        <a:rPr lang="en-GB" sz="900" b="0" i="1" baseline="0" dirty="0" err="1" smtClean="0">
                          <a:effectLst/>
                          <a:latin typeface="Arial" panose="020B0604020202020204" pitchFamily="34" charset="0"/>
                          <a:cs typeface="Arial" panose="020B0604020202020204" pitchFamily="34" charset="0"/>
                        </a:rPr>
                        <a:t>S</a:t>
                      </a:r>
                      <a:r>
                        <a:rPr lang="en-GB" sz="900" b="0" i="1" dirty="0" err="1" smtClean="0">
                          <a:effectLst/>
                          <a:latin typeface="Arial" panose="020B0604020202020204" pitchFamily="34" charset="0"/>
                          <a:cs typeface="Arial" panose="020B0604020202020204" pitchFamily="34" charset="0"/>
                        </a:rPr>
                        <a:t>ARChI</a:t>
                      </a:r>
                      <a:r>
                        <a:rPr lang="en-GB" sz="900" b="0" i="1" dirty="0" smtClean="0">
                          <a:effectLst/>
                          <a:latin typeface="Arial" panose="020B0604020202020204" pitchFamily="34" charset="0"/>
                          <a:cs typeface="Arial" panose="020B0604020202020204" pitchFamily="34" charset="0"/>
                        </a:rPr>
                        <a:t>:</a:t>
                      </a:r>
                      <a:r>
                        <a:rPr lang="en-GB" sz="900" b="0" i="1" baseline="0" dirty="0" smtClean="0">
                          <a:effectLst/>
                          <a:latin typeface="Arial" panose="020B0604020202020204" pitchFamily="34" charset="0"/>
                          <a:cs typeface="Arial" panose="020B0604020202020204" pitchFamily="34" charset="0"/>
                        </a:rPr>
                        <a:t> Sh</a:t>
                      </a:r>
                      <a:r>
                        <a:rPr lang="en-GB" sz="900" b="0" i="1" dirty="0" smtClean="0">
                          <a:effectLst/>
                          <a:latin typeface="Arial" panose="020B0604020202020204" pitchFamily="34" charset="0"/>
                          <a:cs typeface="Arial" panose="020B0604020202020204" pitchFamily="34" charset="0"/>
                        </a:rPr>
                        <a:t>allow </a:t>
                      </a:r>
                      <a:r>
                        <a:rPr lang="en-GB" sz="900" b="0" i="1" dirty="0">
                          <a:effectLst/>
                          <a:latin typeface="Arial" panose="020B0604020202020204" pitchFamily="34" charset="0"/>
                          <a:cs typeface="Arial" panose="020B0604020202020204" pitchFamily="34" charset="0"/>
                        </a:rPr>
                        <a:t>Water Ecosystems</a:t>
                      </a:r>
                      <a:endParaRPr lang="en-GB" sz="900" b="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GB" sz="900" dirty="0">
                          <a:effectLst/>
                          <a:latin typeface="Arial" panose="020B0604020202020204" pitchFamily="34" charset="0"/>
                          <a:cs typeface="Arial" panose="020B0604020202020204" pitchFamily="34" charset="0"/>
                        </a:rPr>
                        <a:t>Functional drivers of living </a:t>
                      </a:r>
                      <a:r>
                        <a:rPr lang="en-GB" sz="900" dirty="0" err="1">
                          <a:effectLst/>
                          <a:latin typeface="Arial" panose="020B0604020202020204" pitchFamily="34" charset="0"/>
                          <a:cs typeface="Arial" panose="020B0604020202020204" pitchFamily="34" charset="0"/>
                        </a:rPr>
                        <a:t>stromatolite</a:t>
                      </a:r>
                      <a:r>
                        <a:rPr lang="en-GB" sz="900" dirty="0">
                          <a:effectLst/>
                          <a:latin typeface="Arial" panose="020B0604020202020204" pitchFamily="34" charset="0"/>
                          <a:cs typeface="Arial" panose="020B0604020202020204" pitchFamily="34" charset="0"/>
                        </a:rPr>
                        <a:t> persistence along the Eastern Cape coastline</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0"/>
                        </a:rPr>
                        <a:t>gavin.rishworth@gmail.com</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extLst>
                  <a:ext uri="{0D108BD9-81ED-4DB2-BD59-A6C34878D82A}">
                    <a16:rowId xmlns:a16="http://schemas.microsoft.com/office/drawing/2014/main" xmlns="" val="10003"/>
                  </a:ext>
                </a:extLst>
              </a:tr>
              <a:tr h="290564">
                <a:tc>
                  <a:txBody>
                    <a:bodyPr/>
                    <a:lstStyle/>
                    <a:p>
                      <a:pPr algn="l">
                        <a:spcAft>
                          <a:spcPts val="0"/>
                        </a:spcAft>
                      </a:pPr>
                      <a:r>
                        <a:rPr lang="en-GB" sz="900" b="0" dirty="0">
                          <a:effectLst/>
                          <a:latin typeface="Arial" panose="020B0604020202020204" pitchFamily="34" charset="0"/>
                          <a:cs typeface="Arial" panose="020B0604020202020204" pitchFamily="34" charset="0"/>
                        </a:rPr>
                        <a:t>Dr Jackie Raw</a:t>
                      </a:r>
                    </a:p>
                    <a:p>
                      <a:pPr algn="l">
                        <a:spcAft>
                          <a:spcPts val="0"/>
                        </a:spcAft>
                      </a:pPr>
                      <a:r>
                        <a:rPr lang="en-GB" sz="900" b="0" i="1" dirty="0" smtClean="0">
                          <a:effectLst/>
                          <a:latin typeface="Arial" panose="020B0604020202020204" pitchFamily="34" charset="0"/>
                          <a:cs typeface="Arial" panose="020B0604020202020204" pitchFamily="34" charset="0"/>
                        </a:rPr>
                        <a:t>Post-Doctoral Fellow</a:t>
                      </a:r>
                      <a:r>
                        <a:rPr lang="en-GB" sz="900" b="0" i="1" baseline="0" dirty="0" smtClean="0">
                          <a:effectLst/>
                          <a:latin typeface="Arial" panose="020B0604020202020204" pitchFamily="34" charset="0"/>
                          <a:cs typeface="Arial" panose="020B0604020202020204" pitchFamily="34" charset="0"/>
                        </a:rPr>
                        <a:t> -</a:t>
                      </a:r>
                      <a:r>
                        <a:rPr lang="en-GB" sz="900" b="0" i="1" dirty="0" smtClean="0">
                          <a:effectLst/>
                          <a:latin typeface="Arial" panose="020B0604020202020204" pitchFamily="34" charset="0"/>
                          <a:cs typeface="Arial" panose="020B0604020202020204" pitchFamily="34" charset="0"/>
                        </a:rPr>
                        <a:t> Botany</a:t>
                      </a:r>
                      <a:endParaRPr lang="en-GB" sz="900" b="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GB" sz="900" dirty="0">
                          <a:effectLst/>
                          <a:latin typeface="Arial" panose="020B0604020202020204" pitchFamily="34" charset="0"/>
                          <a:cs typeface="Arial" panose="020B0604020202020204" pitchFamily="34" charset="0"/>
                        </a:rPr>
                        <a:t>Measuring the response of coastal habitats to sea level rise</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1"/>
                        </a:rPr>
                        <a:t>jackie.raw33@gmai.com</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extLst>
                  <a:ext uri="{0D108BD9-81ED-4DB2-BD59-A6C34878D82A}">
                    <a16:rowId xmlns:a16="http://schemas.microsoft.com/office/drawing/2014/main" xmlns="" val="10004"/>
                  </a:ext>
                </a:extLst>
              </a:tr>
              <a:tr h="290564">
                <a:tc>
                  <a:txBody>
                    <a:bodyPr/>
                    <a:lstStyle/>
                    <a:p>
                      <a:pPr algn="l">
                        <a:spcAft>
                          <a:spcPts val="0"/>
                        </a:spcAft>
                      </a:pPr>
                      <a:r>
                        <a:rPr lang="en-GB" sz="900" b="0" dirty="0">
                          <a:effectLst/>
                          <a:latin typeface="Arial" panose="020B0604020202020204" pitchFamily="34" charset="0"/>
                          <a:cs typeface="Arial" panose="020B0604020202020204" pitchFamily="34" charset="0"/>
                        </a:rPr>
                        <a:t>Dr Phumelele Gama</a:t>
                      </a:r>
                    </a:p>
                    <a:p>
                      <a:pPr algn="l">
                        <a:spcAft>
                          <a:spcPts val="0"/>
                        </a:spcAft>
                      </a:pPr>
                      <a:r>
                        <a:rPr lang="en-GB" sz="900" b="0" i="1" dirty="0">
                          <a:effectLst/>
                          <a:latin typeface="Arial" panose="020B0604020202020204" pitchFamily="34" charset="0"/>
                          <a:cs typeface="Arial" panose="020B0604020202020204" pitchFamily="34" charset="0"/>
                        </a:rPr>
                        <a:t>HOD: Botany</a:t>
                      </a:r>
                      <a:endParaRPr lang="en-GB" sz="900" b="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GB" sz="900" dirty="0">
                          <a:effectLst/>
                          <a:latin typeface="Arial" panose="020B0604020202020204" pitchFamily="34" charset="0"/>
                          <a:cs typeface="Arial" panose="020B0604020202020204" pitchFamily="34" charset="0"/>
                        </a:rPr>
                        <a:t>Vulnerability of coastal wetlands in Nelson Mandela Bay Metro</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2"/>
                        </a:rPr>
                        <a:t>Phumelele.Gama@nmmu.ac.za</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extLst>
                  <a:ext uri="{0D108BD9-81ED-4DB2-BD59-A6C34878D82A}">
                    <a16:rowId xmlns:a16="http://schemas.microsoft.com/office/drawing/2014/main" xmlns="" val="10005"/>
                  </a:ext>
                </a:extLst>
              </a:tr>
              <a:tr h="290564">
                <a:tc>
                  <a:txBody>
                    <a:bodyPr/>
                    <a:lstStyle/>
                    <a:p>
                      <a:pPr algn="l">
                        <a:spcAft>
                          <a:spcPts val="0"/>
                        </a:spcAft>
                      </a:pPr>
                      <a:r>
                        <a:rPr lang="en-GB" sz="900" b="0" dirty="0">
                          <a:effectLst/>
                          <a:latin typeface="Arial" panose="020B0604020202020204" pitchFamily="34" charset="0"/>
                          <a:cs typeface="Arial" panose="020B0604020202020204" pitchFamily="34" charset="0"/>
                        </a:rPr>
                        <a:t>Dr Shaun Deyzel</a:t>
                      </a:r>
                    </a:p>
                    <a:p>
                      <a:pPr algn="l">
                        <a:spcAft>
                          <a:spcPts val="0"/>
                        </a:spcAft>
                      </a:pPr>
                      <a:r>
                        <a:rPr lang="en-GB" sz="900" b="0" i="1" dirty="0">
                          <a:effectLst/>
                          <a:latin typeface="Arial" panose="020B0604020202020204" pitchFamily="34" charset="0"/>
                          <a:cs typeface="Arial" panose="020B0604020202020204" pitchFamily="34" charset="0"/>
                        </a:rPr>
                        <a:t>SAEON</a:t>
                      </a:r>
                      <a:endParaRPr lang="en-GB" sz="900" b="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GB" sz="900" dirty="0">
                          <a:effectLst/>
                          <a:latin typeface="Arial" panose="020B0604020202020204" pitchFamily="34" charset="0"/>
                          <a:cs typeface="Arial" panose="020B0604020202020204" pitchFamily="34" charset="0"/>
                        </a:rPr>
                        <a:t>Considerations for multi-disciplinary approaches to understanding Global Change in </a:t>
                      </a:r>
                      <a:r>
                        <a:rPr lang="en-GB" sz="900" dirty="0" err="1">
                          <a:effectLst/>
                          <a:latin typeface="Arial" panose="020B0604020202020204" pitchFamily="34" charset="0"/>
                          <a:cs typeface="Arial" panose="020B0604020202020204" pitchFamily="34" charset="0"/>
                        </a:rPr>
                        <a:t>Algoa</a:t>
                      </a:r>
                      <a:r>
                        <a:rPr lang="en-GB" sz="900" dirty="0">
                          <a:effectLst/>
                          <a:latin typeface="Arial" panose="020B0604020202020204" pitchFamily="34" charset="0"/>
                          <a:cs typeface="Arial" panose="020B0604020202020204" pitchFamily="34" charset="0"/>
                        </a:rPr>
                        <a:t> Bay</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3"/>
                        </a:rPr>
                        <a:t>shaun@saeon.ac.za</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extLst>
                  <a:ext uri="{0D108BD9-81ED-4DB2-BD59-A6C34878D82A}">
                    <a16:rowId xmlns:a16="http://schemas.microsoft.com/office/drawing/2014/main" xmlns="" val="10006"/>
                  </a:ext>
                </a:extLst>
              </a:tr>
              <a:tr h="290564">
                <a:tc>
                  <a:txBody>
                    <a:bodyPr/>
                    <a:lstStyle/>
                    <a:p>
                      <a:pPr algn="l">
                        <a:spcAft>
                          <a:spcPts val="0"/>
                        </a:spcAft>
                      </a:pPr>
                      <a:r>
                        <a:rPr lang="en-GB" sz="900" b="0" dirty="0">
                          <a:effectLst/>
                          <a:latin typeface="Arial" panose="020B0604020202020204" pitchFamily="34" charset="0"/>
                          <a:cs typeface="Arial" panose="020B0604020202020204" pitchFamily="34" charset="0"/>
                        </a:rPr>
                        <a:t>Dr Paul-Pierre Steyn</a:t>
                      </a:r>
                    </a:p>
                    <a:p>
                      <a:pPr algn="l">
                        <a:spcAft>
                          <a:spcPts val="0"/>
                        </a:spcAft>
                      </a:pPr>
                      <a:r>
                        <a:rPr lang="en-GB" sz="900" b="0" i="1" dirty="0">
                          <a:effectLst/>
                          <a:latin typeface="Arial" panose="020B0604020202020204" pitchFamily="34" charset="0"/>
                          <a:cs typeface="Arial" panose="020B0604020202020204" pitchFamily="34" charset="0"/>
                        </a:rPr>
                        <a:t>Botany</a:t>
                      </a:r>
                      <a:endParaRPr lang="en-GB" sz="900" b="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GB" sz="900" dirty="0">
                          <a:effectLst/>
                          <a:latin typeface="Arial" panose="020B0604020202020204" pitchFamily="34" charset="0"/>
                          <a:cs typeface="Arial" panose="020B0604020202020204" pitchFamily="34" charset="0"/>
                        </a:rPr>
                        <a:t>Abalone ranching project – a multi-disciplinary approach</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4"/>
                        </a:rPr>
                        <a:t>Paul.Steyn@nmmu.ac.za</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extLst>
                  <a:ext uri="{0D108BD9-81ED-4DB2-BD59-A6C34878D82A}">
                    <a16:rowId xmlns:a16="http://schemas.microsoft.com/office/drawing/2014/main" xmlns="" val="10007"/>
                  </a:ext>
                </a:extLst>
              </a:tr>
              <a:tr h="290564">
                <a:tc>
                  <a:txBody>
                    <a:bodyPr/>
                    <a:lstStyle/>
                    <a:p>
                      <a:pPr algn="l">
                        <a:spcAft>
                          <a:spcPts val="0"/>
                        </a:spcAft>
                      </a:pPr>
                      <a:r>
                        <a:rPr lang="en-GB" sz="900" b="0" dirty="0">
                          <a:effectLst/>
                          <a:latin typeface="Arial" panose="020B0604020202020204" pitchFamily="34" charset="0"/>
                          <a:cs typeface="Arial" panose="020B0604020202020204" pitchFamily="34" charset="0"/>
                        </a:rPr>
                        <a:t>Mrs Bernadette Snow</a:t>
                      </a:r>
                    </a:p>
                    <a:p>
                      <a:pPr algn="l">
                        <a:spcAft>
                          <a:spcPts val="0"/>
                        </a:spcAft>
                      </a:pPr>
                      <a:r>
                        <a:rPr lang="en-GB" sz="900" b="0" i="1" dirty="0">
                          <a:effectLst/>
                          <a:latin typeface="Arial" panose="020B0604020202020204" pitchFamily="34" charset="0"/>
                          <a:cs typeface="Arial" panose="020B0604020202020204" pitchFamily="34" charset="0"/>
                        </a:rPr>
                        <a:t>CMR Deputy Director, Development Studies</a:t>
                      </a:r>
                      <a:endParaRPr lang="en-GB" sz="900" b="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marR="95250" algn="l">
                        <a:spcAft>
                          <a:spcPts val="0"/>
                        </a:spcAft>
                      </a:pPr>
                      <a:r>
                        <a:rPr lang="en-GB" sz="900" dirty="0" smtClean="0">
                          <a:effectLst/>
                          <a:latin typeface="Arial" panose="020B0604020202020204" pitchFamily="34" charset="0"/>
                          <a:cs typeface="Arial" panose="020B0604020202020204" pitchFamily="34" charset="0"/>
                        </a:rPr>
                        <a:t>Peoples </a:t>
                      </a:r>
                      <a:r>
                        <a:rPr lang="en-GB" sz="900" dirty="0">
                          <a:effectLst/>
                          <a:latin typeface="Arial" panose="020B0604020202020204" pitchFamily="34" charset="0"/>
                          <a:cs typeface="Arial" panose="020B0604020202020204" pitchFamily="34" charset="0"/>
                        </a:rPr>
                        <a:t>knowledge, value and future outlook on marine socio-ecological </a:t>
                      </a:r>
                      <a:r>
                        <a:rPr lang="en-GB" sz="900" dirty="0" smtClean="0">
                          <a:effectLst/>
                          <a:latin typeface="Arial" panose="020B0604020202020204" pitchFamily="34" charset="0"/>
                          <a:cs typeface="Arial" panose="020B0604020202020204" pitchFamily="34" charset="0"/>
                        </a:rPr>
                        <a:t>systems</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marR="95250" algn="l">
                        <a:spcAft>
                          <a:spcPts val="0"/>
                        </a:spcAft>
                      </a:pP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5"/>
                        </a:rPr>
                        <a:t>Bernadette.Snow@nmmu.ac.za</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extLst>
                  <a:ext uri="{0D108BD9-81ED-4DB2-BD59-A6C34878D82A}">
                    <a16:rowId xmlns:a16="http://schemas.microsoft.com/office/drawing/2014/main" xmlns="" val="10008"/>
                  </a:ext>
                </a:extLst>
              </a:tr>
              <a:tr h="290564">
                <a:tc>
                  <a:txBody>
                    <a:bodyPr/>
                    <a:lstStyle/>
                    <a:p>
                      <a:pPr algn="l">
                        <a:spcAft>
                          <a:spcPts val="0"/>
                        </a:spcAft>
                      </a:pPr>
                      <a:r>
                        <a:rPr lang="en-ZA" sz="900" i="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Prof Mike Roberts</a:t>
                      </a:r>
                    </a:p>
                    <a:p>
                      <a:pPr algn="l">
                        <a:spcAft>
                          <a:spcPts val="0"/>
                        </a:spcAft>
                      </a:pPr>
                      <a:r>
                        <a:rPr lang="en-ZA" sz="900" i="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SARChI</a:t>
                      </a:r>
                      <a:r>
                        <a:rPr lang="en-ZA" sz="900" i="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ZA" sz="900" i="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Oceanography and Food Security</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GB" sz="900" kern="1200" dirty="0" smtClean="0">
                          <a:solidFill>
                            <a:schemeClr val="tx1"/>
                          </a:solidFill>
                          <a:effectLst/>
                          <a:latin typeface="Arial" panose="020B0604020202020204" pitchFamily="34" charset="0"/>
                          <a:ea typeface="+mn-ea"/>
                          <a:cs typeface="Arial" panose="020B0604020202020204" pitchFamily="34" charset="0"/>
                        </a:rPr>
                        <a:t>A new research programme: Sustainable Oceans, Livelihoods and Food Security through Increased Capacity in Ecosystem Research in the Western Indian Ocean (SOLSTICE)</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6"/>
                        </a:rPr>
                        <a:t>Mike.Roberts@nmmu.ac.za</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r>
              <a:tr h="290564">
                <a:tc>
                  <a:txBody>
                    <a:bodyPr/>
                    <a:lstStyle/>
                    <a:p>
                      <a:pPr algn="l">
                        <a:spcAft>
                          <a:spcPts val="0"/>
                        </a:spcAft>
                      </a:pPr>
                      <a:r>
                        <a:rPr lang="en-ZA" sz="900" i="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Prof Lyn Snodgrass</a:t>
                      </a:r>
                    </a:p>
                    <a:p>
                      <a:pPr algn="l">
                        <a:spcAft>
                          <a:spcPts val="0"/>
                        </a:spcAft>
                      </a:pPr>
                      <a:r>
                        <a:rPr lang="en-ZA" sz="900" i="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Political and Conflict Studies</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Blue Economy discourses: Are we speaking the same language?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tc>
                <a:tc>
                  <a:txBody>
                    <a:bodyPr/>
                    <a:lstStyle/>
                    <a:p>
                      <a:pPr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17"/>
                        </a:rPr>
                        <a:t>Lyn.Snodgrass@nmmu.ac.za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tc>
              </a:tr>
            </a:tbl>
          </a:graphicData>
        </a:graphic>
      </p:graphicFrame>
      <p:grpSp>
        <p:nvGrpSpPr>
          <p:cNvPr id="17" name="Group 16"/>
          <p:cNvGrpSpPr/>
          <p:nvPr/>
        </p:nvGrpSpPr>
        <p:grpSpPr>
          <a:xfrm>
            <a:off x="249407" y="5776043"/>
            <a:ext cx="9407189" cy="989890"/>
            <a:chOff x="-466" y="5716555"/>
            <a:chExt cx="9906932" cy="1042476"/>
          </a:xfrm>
        </p:grpSpPr>
        <p:pic>
          <p:nvPicPr>
            <p:cNvPr id="8" name="Picture 7"/>
            <p:cNvPicPr>
              <a:picLocks noChangeAspect="1"/>
            </p:cNvPicPr>
            <p:nvPr/>
          </p:nvPicPr>
          <p:blipFill rotWithShape="1">
            <a:blip r:embed="rId18" cstate="print">
              <a:extLst>
                <a:ext uri="{28A0092B-C50C-407E-A947-70E740481C1C}">
                  <a14:useLocalDpi xmlns:a14="http://schemas.microsoft.com/office/drawing/2010/main" val="0"/>
                </a:ext>
              </a:extLst>
            </a:blip>
            <a:srcRect t="2137"/>
            <a:stretch/>
          </p:blipFill>
          <p:spPr>
            <a:xfrm>
              <a:off x="2818221" y="5716555"/>
              <a:ext cx="1411200" cy="1035775"/>
            </a:xfrm>
            <a:prstGeom prst="rect">
              <a:avLst/>
            </a:prstGeom>
          </p:spPr>
        </p:pic>
        <p:pic>
          <p:nvPicPr>
            <p:cNvPr id="9" name="Picture 8"/>
            <p:cNvPicPr>
              <a:picLocks noChangeAspect="1"/>
            </p:cNvPicPr>
            <p:nvPr/>
          </p:nvPicPr>
          <p:blipFill rotWithShape="1">
            <a:blip r:embed="rId19" cstate="print">
              <a:extLst>
                <a:ext uri="{28A0092B-C50C-407E-A947-70E740481C1C}">
                  <a14:useLocalDpi xmlns:a14="http://schemas.microsoft.com/office/drawing/2010/main" val="0"/>
                </a:ext>
              </a:extLst>
            </a:blip>
            <a:srcRect t="1990" b="337"/>
            <a:stretch/>
          </p:blipFill>
          <p:spPr>
            <a:xfrm>
              <a:off x="-466" y="5725264"/>
              <a:ext cx="1411200" cy="1033767"/>
            </a:xfrm>
            <a:prstGeom prst="rect">
              <a:avLst/>
            </a:prstGeom>
          </p:spPr>
        </p:pic>
        <p:pic>
          <p:nvPicPr>
            <p:cNvPr id="12" name="Picture 11"/>
            <p:cNvPicPr>
              <a:picLocks noChangeAspect="1"/>
            </p:cNvPicPr>
            <p:nvPr/>
          </p:nvPicPr>
          <p:blipFill rotWithShape="1">
            <a:blip r:embed="rId20" cstate="print">
              <a:extLst>
                <a:ext uri="{28A0092B-C50C-407E-A947-70E740481C1C}">
                  <a14:useLocalDpi xmlns:a14="http://schemas.microsoft.com/office/drawing/2010/main" val="0"/>
                </a:ext>
              </a:extLst>
            </a:blip>
            <a:srcRect r="9563"/>
            <a:stretch/>
          </p:blipFill>
          <p:spPr>
            <a:xfrm>
              <a:off x="5635086" y="5725264"/>
              <a:ext cx="1662047" cy="1033767"/>
            </a:xfrm>
            <a:prstGeom prst="rect">
              <a:avLst/>
            </a:prstGeom>
          </p:spPr>
        </p:pic>
        <p:pic>
          <p:nvPicPr>
            <p:cNvPr id="15" name="Picture 1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10732" y="5718699"/>
              <a:ext cx="1411200" cy="1040332"/>
            </a:xfrm>
            <a:prstGeom prst="rect">
              <a:avLst/>
            </a:prstGeom>
          </p:spPr>
        </p:pic>
        <p:pic>
          <p:nvPicPr>
            <p:cNvPr id="28" name="Picture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165545" y="5725264"/>
              <a:ext cx="1378356" cy="1033767"/>
            </a:xfrm>
            <a:prstGeom prst="rect">
              <a:avLst/>
            </a:prstGeom>
          </p:spPr>
        </p:pic>
        <p:pic>
          <p:nvPicPr>
            <p:cNvPr id="29" name="Picture 2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544068" y="5737232"/>
              <a:ext cx="1362398" cy="1021799"/>
            </a:xfrm>
            <a:prstGeom prst="rect">
              <a:avLst/>
            </a:prstGeom>
          </p:spPr>
        </p:pic>
        <p:pic>
          <p:nvPicPr>
            <p:cNvPr id="16" name="Picture 1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229419" y="5725264"/>
              <a:ext cx="1539590" cy="1026393"/>
            </a:xfrm>
            <a:prstGeom prst="rect">
              <a:avLst/>
            </a:prstGeom>
          </p:spPr>
        </p:pic>
      </p:grpSp>
    </p:spTree>
    <p:extLst>
      <p:ext uri="{BB962C8B-B14F-4D97-AF65-F5344CB8AC3E}">
        <p14:creationId xmlns:p14="http://schemas.microsoft.com/office/powerpoint/2010/main" val="2444313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81302959"/>
              </p:ext>
            </p:extLst>
          </p:nvPr>
        </p:nvGraphicFramePr>
        <p:xfrm>
          <a:off x="154431" y="1083611"/>
          <a:ext cx="7794094" cy="4690778"/>
        </p:xfrm>
        <a:graphic>
          <a:graphicData uri="http://schemas.openxmlformats.org/drawingml/2006/table">
            <a:tbl>
              <a:tblPr firstRow="1" firstCol="1" bandRow="1"/>
              <a:tblGrid>
                <a:gridCol w="2514425">
                  <a:extLst>
                    <a:ext uri="{9D8B030D-6E8A-4147-A177-3AD203B41FA5}">
                      <a16:colId xmlns:a16="http://schemas.microsoft.com/office/drawing/2014/main" xmlns="" val="20001"/>
                    </a:ext>
                  </a:extLst>
                </a:gridCol>
                <a:gridCol w="3429622"/>
                <a:gridCol w="1850047"/>
              </a:tblGrid>
              <a:tr h="275130">
                <a:tc>
                  <a:txBody>
                    <a:bodyPr/>
                    <a:lstStyle/>
                    <a:p>
                      <a:pPr algn="ctr">
                        <a:spcAft>
                          <a:spcPts val="0"/>
                        </a:spcAft>
                      </a:pPr>
                      <a:r>
                        <a:rPr lang="en-ZA" sz="1000" b="1" u="sng" dirty="0" smtClean="0">
                          <a:effectLst/>
                          <a:latin typeface="Arial" panose="020B0604020202020204" pitchFamily="34" charset="0"/>
                          <a:cs typeface="Arial" panose="020B0604020202020204" pitchFamily="34" charset="0"/>
                        </a:rPr>
                        <a:t>Presenter</a:t>
                      </a:r>
                      <a:endParaRPr lang="en-GB" sz="1000" b="1" u="sng" dirty="0">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solidFill>
                      <a:srgbClr val="00B0F0"/>
                    </a:solidFill>
                  </a:tcPr>
                </a:tc>
                <a:tc>
                  <a:txBody>
                    <a:bodyPr/>
                    <a:lstStyle/>
                    <a:p>
                      <a:pPr algn="ctr">
                        <a:spcAft>
                          <a:spcPts val="0"/>
                        </a:spcAft>
                      </a:pPr>
                      <a:r>
                        <a:rPr lang="en-ZA" sz="1000" b="1" u="sng" dirty="0" smtClean="0">
                          <a:effectLst/>
                          <a:latin typeface="Arial" panose="020B0604020202020204" pitchFamily="34" charset="0"/>
                          <a:cs typeface="Arial" panose="020B0604020202020204" pitchFamily="34" charset="0"/>
                        </a:rPr>
                        <a:t>Presentation Title</a:t>
                      </a:r>
                      <a:endParaRPr lang="en-GB" sz="1000" b="1" u="sng" dirty="0">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solidFill>
                      <a:srgbClr val="00B0F0"/>
                    </a:solidFill>
                  </a:tcPr>
                </a:tc>
                <a:tc>
                  <a:txBody>
                    <a:bodyPr/>
                    <a:lstStyle/>
                    <a:p>
                      <a:pPr algn="ctr">
                        <a:spcAft>
                          <a:spcPts val="0"/>
                        </a:spcAft>
                      </a:pPr>
                      <a:r>
                        <a:rPr lang="en-ZA" sz="1000" b="1" u="sng" dirty="0" smtClean="0">
                          <a:effectLst/>
                          <a:latin typeface="Arial" panose="020B0604020202020204" pitchFamily="34" charset="0"/>
                          <a:ea typeface="Calibri" panose="020F0502020204030204" pitchFamily="34" charset="0"/>
                          <a:cs typeface="Arial" panose="020B0604020202020204" pitchFamily="34" charset="0"/>
                        </a:rPr>
                        <a:t>E-mail Address</a:t>
                      </a:r>
                      <a:endParaRPr lang="en-GB" sz="1000" b="1" u="sng" dirty="0">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solidFill>
                      <a:srgbClr val="00B0F0"/>
                    </a:solidFill>
                  </a:tcPr>
                </a:tc>
                <a:extLst>
                  <a:ext uri="{0D108BD9-81ED-4DB2-BD59-A6C34878D82A}">
                    <a16:rowId xmlns:a16="http://schemas.microsoft.com/office/drawing/2014/main" xmlns="" val="10000"/>
                  </a:ext>
                </a:extLst>
              </a:tr>
              <a:tr h="273967">
                <a:tc>
                  <a:txBody>
                    <a:bodyPr/>
                    <a:lstStyle/>
                    <a:p>
                      <a:pPr algn="l">
                        <a:spcAft>
                          <a:spcPts val="0"/>
                        </a:spcAft>
                      </a:pPr>
                      <a:r>
                        <a:rPr lang="en-ZA" sz="900" i="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Prof Patrick Vrancken</a:t>
                      </a:r>
                    </a:p>
                    <a:p>
                      <a:pPr algn="l">
                        <a:spcAft>
                          <a:spcPts val="0"/>
                        </a:spcAft>
                      </a:pPr>
                      <a:r>
                        <a:rPr lang="en-ZA" sz="900" i="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SARChI</a:t>
                      </a:r>
                      <a:r>
                        <a:rPr lang="en-ZA" sz="900" i="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Law of the Sea</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The decolonisation of the law of the sea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tc>
                <a:tc>
                  <a:txBody>
                    <a:bodyPr/>
                    <a:lstStyle/>
                    <a:p>
                      <a:pPr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2"/>
                        </a:rPr>
                        <a:t>Patrick.Vrancken@nmmu.ac.za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tc>
                <a:extLst>
                  <a:ext uri="{0D108BD9-81ED-4DB2-BD59-A6C34878D82A}">
                    <a16:rowId xmlns:a16="http://schemas.microsoft.com/office/drawing/2014/main" xmlns="" val="10003"/>
                  </a:ext>
                </a:extLst>
              </a:tr>
              <a:tr h="273967">
                <a:tc>
                  <a:txBody>
                    <a:bodyPr/>
                    <a:lstStyle/>
                    <a:p>
                      <a:pPr algn="l">
                        <a:spcAft>
                          <a:spcPts val="0"/>
                        </a:spcAft>
                      </a:pPr>
                      <a:r>
                        <a:rPr lang="en-ZA" sz="900" i="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Prof Amanda Lombard</a:t>
                      </a:r>
                    </a:p>
                    <a:p>
                      <a:pPr algn="l">
                        <a:spcAft>
                          <a:spcPts val="0"/>
                        </a:spcAft>
                      </a:pPr>
                      <a:r>
                        <a:rPr lang="en-ZA" sz="900" i="1"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SARChI</a:t>
                      </a:r>
                      <a:r>
                        <a:rPr lang="en-ZA" sz="900" i="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ZA" sz="900" i="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Marine Spatial Planning (George)</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Making our Marine Spatial Planning research matter</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tc>
                <a:tc>
                  <a:txBody>
                    <a:bodyPr/>
                    <a:lstStyle/>
                    <a:p>
                      <a:pPr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3"/>
                        </a:rPr>
                        <a:t>mandylombard2@gmail.com</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4"/>
                        </a:rPr>
                        <a:t>Mandy.Lombard@nmmu.ac.za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tc>
                <a:extLst>
                  <a:ext uri="{0D108BD9-81ED-4DB2-BD59-A6C34878D82A}">
                    <a16:rowId xmlns:a16="http://schemas.microsoft.com/office/drawing/2014/main" xmlns="" val="10004"/>
                  </a:ext>
                </a:extLst>
              </a:tr>
              <a:tr h="287868">
                <a:tc>
                  <a:txBody>
                    <a:bodyPr/>
                    <a:lstStyle/>
                    <a:p>
                      <a:pPr algn="l">
                        <a:spcAft>
                          <a:spcPts val="0"/>
                        </a:spcAft>
                      </a:pPr>
                      <a:r>
                        <a:rPr lang="en-ZA" sz="900" i="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Mr Yusuf Adam</a:t>
                      </a:r>
                    </a:p>
                    <a:p>
                      <a:pPr algn="l">
                        <a:spcAft>
                          <a:spcPts val="0"/>
                        </a:spcAft>
                      </a:pPr>
                      <a:r>
                        <a:rPr lang="en-ZA" sz="900" i="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CEO Management</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GB" sz="900" kern="1200" dirty="0" smtClean="0">
                          <a:solidFill>
                            <a:schemeClr val="tx1"/>
                          </a:solidFill>
                          <a:effectLst/>
                          <a:latin typeface="Arial" panose="020B0604020202020204" pitchFamily="34" charset="0"/>
                          <a:ea typeface="+mn-ea"/>
                          <a:cs typeface="Arial" panose="020B0604020202020204" pitchFamily="34" charset="0"/>
                        </a:rPr>
                        <a:t>Pooling SA’s knowledge areas for starting up aquaculture in the officially designated Aquaculture Zones</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algn="l">
                        <a:spcAft>
                          <a:spcPts val="0"/>
                        </a:spcAft>
                      </a:pP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rPr>
                        <a:t>Yusuf.Adam@nmmu.ac.za</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extLst>
                  <a:ext uri="{0D108BD9-81ED-4DB2-BD59-A6C34878D82A}">
                    <a16:rowId xmlns:a16="http://schemas.microsoft.com/office/drawing/2014/main" xmlns="" val="10005"/>
                  </a:ext>
                </a:extLst>
              </a:tr>
              <a:tr h="417408">
                <a:tc>
                  <a:txBody>
                    <a:bodyPr/>
                    <a:lstStyle/>
                    <a:p>
                      <a:pPr algn="l">
                        <a:spcAft>
                          <a:spcPts val="0"/>
                        </a:spcAft>
                      </a:pPr>
                      <a:r>
                        <a:rPr lang="en-ZA" sz="900" i="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Prof Christo Fabricius</a:t>
                      </a:r>
                    </a:p>
                    <a:p>
                      <a:pPr algn="l">
                        <a:spcAft>
                          <a:spcPts val="0"/>
                        </a:spcAft>
                      </a:pPr>
                      <a:r>
                        <a:rPr lang="en-ZA" sz="900" i="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Sustainability Research Unit (George)</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Arial" panose="020B0604020202020204" pitchFamily="34" charset="0"/>
                          <a:ea typeface="+mn-ea"/>
                          <a:cs typeface="Arial" panose="020B0604020202020204" pitchFamily="34" charset="0"/>
                        </a:rPr>
                        <a:t>The crow's nest of risk, vulnerability, resilience and adaptation in coastlines: Insights from the interface</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Christo.Fabricius@nmmu.ac.za</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extLst>
                  <a:ext uri="{0D108BD9-81ED-4DB2-BD59-A6C34878D82A}">
                    <a16:rowId xmlns:a16="http://schemas.microsoft.com/office/drawing/2014/main" xmlns="" val="10006"/>
                  </a:ext>
                </a:extLst>
              </a:tr>
              <a:tr h="273967">
                <a:tc>
                  <a:txBody>
                    <a:bodyPr/>
                    <a:lstStyle/>
                    <a:p>
                      <a:pPr algn="l">
                        <a:spcAft>
                          <a:spcPts val="0"/>
                        </a:spcAft>
                      </a:pPr>
                      <a:r>
                        <a:rPr lang="en-ZA" sz="900" i="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Dr Alastair Potts</a:t>
                      </a:r>
                    </a:p>
                    <a:p>
                      <a:pPr algn="l">
                        <a:spcAft>
                          <a:spcPts val="0"/>
                        </a:spcAft>
                      </a:pPr>
                      <a:r>
                        <a:rPr lang="en-ZA" sz="900" i="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Centre for Coastal</a:t>
                      </a:r>
                      <a:r>
                        <a:rPr lang="en-ZA" sz="900" i="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900" i="1" baseline="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Paleoscience</a:t>
                      </a:r>
                      <a:r>
                        <a:rPr lang="en-ZA" sz="900" i="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en-ZA" sz="900" i="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otany</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Arial" panose="020B0604020202020204" pitchFamily="34" charset="0"/>
                          <a:ea typeface="+mn-ea"/>
                          <a:cs typeface="Arial" panose="020B0604020202020204" pitchFamily="34" charset="0"/>
                        </a:rPr>
                        <a:t>The relevance of </a:t>
                      </a:r>
                      <a:r>
                        <a:rPr lang="en-GB" sz="900" kern="1200" dirty="0" err="1" smtClean="0">
                          <a:solidFill>
                            <a:schemeClr val="tx1"/>
                          </a:solidFill>
                          <a:effectLst/>
                          <a:latin typeface="Arial" panose="020B0604020202020204" pitchFamily="34" charset="0"/>
                          <a:ea typeface="+mn-ea"/>
                          <a:cs typeface="Arial" panose="020B0604020202020204" pitchFamily="34" charset="0"/>
                        </a:rPr>
                        <a:t>paleoscience</a:t>
                      </a:r>
                      <a:r>
                        <a:rPr lang="en-GB" sz="900" kern="1200" dirty="0" smtClean="0">
                          <a:solidFill>
                            <a:schemeClr val="tx1"/>
                          </a:solidFill>
                          <a:effectLst/>
                          <a:latin typeface="Arial" panose="020B0604020202020204" pitchFamily="34" charset="0"/>
                          <a:ea typeface="+mn-ea"/>
                          <a:cs typeface="Arial" panose="020B0604020202020204" pitchFamily="34" charset="0"/>
                        </a:rPr>
                        <a:t> along the southern Cape coast</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7"/>
                        </a:rPr>
                        <a:t>potts.</a:t>
                      </a:r>
                      <a:r>
                        <a:rPr lang="en-ZA" sz="900"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7"/>
                        </a:rPr>
                        <a:t>a@gmail</a:t>
                      </a: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7"/>
                        </a:rPr>
                        <a:t>;.</a:t>
                      </a: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7"/>
                        </a:rPr>
                        <a:t>com</a:t>
                      </a:r>
                      <a:endPar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rPr>
                        <a:t>Alastair.Potts@nmmu.ac.za</a:t>
                      </a: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tc>
                <a:extLst>
                  <a:ext uri="{0D108BD9-81ED-4DB2-BD59-A6C34878D82A}">
                    <a16:rowId xmlns:a16="http://schemas.microsoft.com/office/drawing/2014/main" xmlns="" val="10007"/>
                  </a:ext>
                </a:extLst>
              </a:tr>
              <a:tr h="273967">
                <a:tc>
                  <a:txBody>
                    <a:bodyPr/>
                    <a:lstStyle/>
                    <a:p>
                      <a:r>
                        <a:rPr lang="en-GB" sz="900" kern="1200" dirty="0" smtClean="0">
                          <a:solidFill>
                            <a:schemeClr val="tx1"/>
                          </a:solidFill>
                          <a:effectLst/>
                          <a:latin typeface="Arial" panose="020B0604020202020204" pitchFamily="34" charset="0"/>
                          <a:ea typeface="+mn-ea"/>
                          <a:cs typeface="Arial" panose="020B0604020202020204" pitchFamily="34" charset="0"/>
                        </a:rPr>
                        <a:t>Ms Sinegugu Mbense</a:t>
                      </a:r>
                    </a:p>
                    <a:p>
                      <a:r>
                        <a:rPr lang="en-GB" sz="900" i="1" kern="1200" dirty="0" smtClean="0">
                          <a:solidFill>
                            <a:schemeClr val="tx1"/>
                          </a:solidFill>
                          <a:effectLst/>
                          <a:latin typeface="Arial" panose="020B0604020202020204" pitchFamily="34" charset="0"/>
                          <a:ea typeface="+mn-ea"/>
                          <a:cs typeface="Arial" panose="020B0604020202020204" pitchFamily="34" charset="0"/>
                        </a:rPr>
                        <a:t>PhD Student – Botany</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noFill/>
                  </a:tcPr>
                </a:tc>
                <a:tc>
                  <a:txBody>
                    <a:bodyPr/>
                    <a:lstStyle/>
                    <a:p>
                      <a:pPr algn="l">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Ecosystem services of coastal habitats and responses to climate change</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tc>
                  <a:txBody>
                    <a:bodyPr/>
                    <a:lstStyle/>
                    <a:p>
                      <a:pPr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9"/>
                        </a:rPr>
                        <a:t>s210235438@live.nmmu.ac.za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extLst>
                  <a:ext uri="{0D108BD9-81ED-4DB2-BD59-A6C34878D82A}">
                    <a16:rowId xmlns:a16="http://schemas.microsoft.com/office/drawing/2014/main" xmlns="" val="10012"/>
                  </a:ext>
                </a:extLst>
              </a:tr>
              <a:tr h="281372">
                <a:tc>
                  <a:txBody>
                    <a:bodyPr/>
                    <a:lstStyle/>
                    <a:p>
                      <a:r>
                        <a:rPr lang="en-GB" sz="900" kern="1200" dirty="0" smtClean="0">
                          <a:solidFill>
                            <a:schemeClr val="tx1"/>
                          </a:solidFill>
                          <a:effectLst/>
                          <a:latin typeface="Arial" panose="020B0604020202020204" pitchFamily="34" charset="0"/>
                          <a:ea typeface="+mn-ea"/>
                          <a:cs typeface="Arial" panose="020B0604020202020204" pitchFamily="34" charset="0"/>
                        </a:rPr>
                        <a:t>Prof Janet Cherry</a:t>
                      </a:r>
                    </a:p>
                    <a:p>
                      <a:r>
                        <a:rPr lang="en-GB" sz="900" i="1" kern="1200" dirty="0" smtClean="0">
                          <a:solidFill>
                            <a:schemeClr val="tx1"/>
                          </a:solidFill>
                          <a:effectLst/>
                          <a:latin typeface="Arial" panose="020B0604020202020204" pitchFamily="34" charset="0"/>
                          <a:ea typeface="+mn-ea"/>
                          <a:cs typeface="Arial" panose="020B0604020202020204" pitchFamily="34" charset="0"/>
                        </a:rPr>
                        <a:t>Development Studies</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5121" marR="65121" marT="0" marB="0" anchor="ctr">
                    <a:noFill/>
                  </a:tcPr>
                </a:tc>
                <a:tc>
                  <a:txBody>
                    <a:bodyPr/>
                    <a:lstStyle/>
                    <a:p>
                      <a:pPr algn="l">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Global Change, Climate Change: Action Research on Climate Change and Development Alternatives: The Transition Township Project</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tc>
                  <a:txBody>
                    <a:bodyPr/>
                    <a:lstStyle/>
                    <a:p>
                      <a:pPr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10"/>
                        </a:rPr>
                        <a:t>Janet.Cherry@nmmu.ac.za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extLst>
                  <a:ext uri="{0D108BD9-81ED-4DB2-BD59-A6C34878D82A}">
                    <a16:rowId xmlns:a16="http://schemas.microsoft.com/office/drawing/2014/main" xmlns="" val="10013"/>
                  </a:ext>
                </a:extLst>
              </a:tr>
              <a:tr h="407248">
                <a:tc>
                  <a:txBody>
                    <a:bodyPr/>
                    <a:lstStyle/>
                    <a:p>
                      <a:r>
                        <a:rPr lang="en-GB" sz="900" kern="1200" dirty="0" smtClean="0">
                          <a:solidFill>
                            <a:schemeClr val="tx1"/>
                          </a:solidFill>
                          <a:effectLst/>
                          <a:latin typeface="Arial" panose="020B0604020202020204" pitchFamily="34" charset="0"/>
                          <a:ea typeface="+mn-ea"/>
                          <a:cs typeface="Arial" panose="020B0604020202020204" pitchFamily="34" charset="0"/>
                        </a:rPr>
                        <a:t>Ms Rachael Chasakara</a:t>
                      </a:r>
                    </a:p>
                    <a:p>
                      <a:r>
                        <a:rPr lang="en-GB" sz="900" i="1" kern="1200" dirty="0" smtClean="0">
                          <a:solidFill>
                            <a:schemeClr val="tx1"/>
                          </a:solidFill>
                          <a:effectLst/>
                          <a:latin typeface="Arial" panose="020B0604020202020204" pitchFamily="34" charset="0"/>
                          <a:ea typeface="+mn-ea"/>
                          <a:cs typeface="Arial" panose="020B0604020202020204" pitchFamily="34" charset="0"/>
                        </a:rPr>
                        <a:t>MPhil Student</a:t>
                      </a:r>
                      <a:r>
                        <a:rPr lang="en-GB" sz="900" i="1" kern="1200" baseline="0" dirty="0" smtClean="0">
                          <a:solidFill>
                            <a:schemeClr val="tx1"/>
                          </a:solidFill>
                          <a:effectLst/>
                          <a:latin typeface="Arial" panose="020B0604020202020204" pitchFamily="34" charset="0"/>
                          <a:ea typeface="+mn-ea"/>
                          <a:cs typeface="Arial" panose="020B0604020202020204" pitchFamily="34" charset="0"/>
                        </a:rPr>
                        <a:t> - </a:t>
                      </a:r>
                      <a:r>
                        <a:rPr lang="en-GB" sz="900" i="1" kern="1200" baseline="0" dirty="0" err="1" smtClean="0">
                          <a:solidFill>
                            <a:schemeClr val="tx1"/>
                          </a:solidFill>
                          <a:effectLst/>
                          <a:latin typeface="Arial" panose="020B0604020202020204" pitchFamily="34" charset="0"/>
                          <a:ea typeface="+mn-ea"/>
                          <a:cs typeface="Arial" panose="020B0604020202020204" pitchFamily="34" charset="0"/>
                        </a:rPr>
                        <a:t>S</a:t>
                      </a:r>
                      <a:r>
                        <a:rPr lang="en-GB" sz="900" i="1" kern="1200" dirty="0" err="1" smtClean="0">
                          <a:solidFill>
                            <a:schemeClr val="tx1"/>
                          </a:solidFill>
                          <a:effectLst/>
                          <a:latin typeface="Arial" panose="020B0604020202020204" pitchFamily="34" charset="0"/>
                          <a:ea typeface="+mn-ea"/>
                          <a:cs typeface="Arial" panose="020B0604020202020204" pitchFamily="34" charset="0"/>
                        </a:rPr>
                        <a:t>ARChI</a:t>
                      </a:r>
                      <a:r>
                        <a:rPr lang="en-GB" sz="900" i="1" kern="1200" dirty="0" smtClean="0">
                          <a:solidFill>
                            <a:schemeClr val="tx1"/>
                          </a:solidFill>
                          <a:effectLst/>
                          <a:latin typeface="Arial" panose="020B0604020202020204" pitchFamily="34" charset="0"/>
                          <a:ea typeface="+mn-ea"/>
                          <a:cs typeface="Arial" panose="020B0604020202020204" pitchFamily="34" charset="0"/>
                        </a:rPr>
                        <a:t>: Law of the Sea &amp; Marine Spatial Planning</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noFill/>
                  </a:tcPr>
                </a:tc>
                <a:tc>
                  <a:txBody>
                    <a:bodyPr/>
                    <a:lstStyle/>
                    <a:p>
                      <a:pPr algn="l">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Legal aspects of Marine Spatial Planning in South Africa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tc>
                  <a:txBody>
                    <a:bodyPr/>
                    <a:lstStyle/>
                    <a:p>
                      <a:pPr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11"/>
                        </a:rPr>
                        <a:t>s212441590@live.nmmu.ac.za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extLst>
                  <a:ext uri="{0D108BD9-81ED-4DB2-BD59-A6C34878D82A}">
                    <a16:rowId xmlns:a16="http://schemas.microsoft.com/office/drawing/2014/main" xmlns="" val="10014"/>
                  </a:ext>
                </a:extLst>
              </a:tr>
              <a:tr h="273967">
                <a:tc>
                  <a:txBody>
                    <a:bodyPr/>
                    <a:lstStyle/>
                    <a:p>
                      <a:r>
                        <a:rPr lang="en-GB" sz="900" kern="1200" dirty="0" smtClean="0">
                          <a:solidFill>
                            <a:schemeClr val="tx1"/>
                          </a:solidFill>
                          <a:effectLst/>
                          <a:latin typeface="Arial" panose="020B0604020202020204" pitchFamily="34" charset="0"/>
                          <a:ea typeface="+mn-ea"/>
                          <a:cs typeface="Arial" panose="020B0604020202020204" pitchFamily="34" charset="0"/>
                        </a:rPr>
                        <a:t>Mr Nathi Dwayi</a:t>
                      </a:r>
                    </a:p>
                    <a:p>
                      <a:r>
                        <a:rPr lang="en-GB" sz="900" i="1" kern="1200" dirty="0" smtClean="0">
                          <a:solidFill>
                            <a:schemeClr val="tx1"/>
                          </a:solidFill>
                          <a:effectLst/>
                          <a:latin typeface="Arial" panose="020B0604020202020204" pitchFamily="34" charset="0"/>
                          <a:ea typeface="+mn-ea"/>
                          <a:cs typeface="Arial" panose="020B0604020202020204" pitchFamily="34" charset="0"/>
                        </a:rPr>
                        <a:t>Honours Student</a:t>
                      </a:r>
                      <a:r>
                        <a:rPr lang="en-GB" sz="900" i="1" kern="1200" baseline="0" dirty="0" smtClean="0">
                          <a:solidFill>
                            <a:schemeClr val="tx1"/>
                          </a:solidFill>
                          <a:effectLst/>
                          <a:latin typeface="Arial" panose="020B0604020202020204" pitchFamily="34" charset="0"/>
                          <a:ea typeface="+mn-ea"/>
                          <a:cs typeface="Arial" panose="020B0604020202020204" pitchFamily="34" charset="0"/>
                        </a:rPr>
                        <a:t> - </a:t>
                      </a:r>
                      <a:r>
                        <a:rPr lang="en-GB" sz="900" i="1" kern="1200" baseline="0" dirty="0" err="1" smtClean="0">
                          <a:solidFill>
                            <a:schemeClr val="tx1"/>
                          </a:solidFill>
                          <a:effectLst/>
                          <a:latin typeface="Arial" panose="020B0604020202020204" pitchFamily="34" charset="0"/>
                          <a:ea typeface="+mn-ea"/>
                          <a:cs typeface="Arial" panose="020B0604020202020204" pitchFamily="34" charset="0"/>
                        </a:rPr>
                        <a:t>S</a:t>
                      </a:r>
                      <a:r>
                        <a:rPr lang="en-GB" sz="900" i="1" kern="1200" dirty="0" err="1" smtClean="0">
                          <a:solidFill>
                            <a:schemeClr val="tx1"/>
                          </a:solidFill>
                          <a:effectLst/>
                          <a:latin typeface="Arial" panose="020B0604020202020204" pitchFamily="34" charset="0"/>
                          <a:ea typeface="+mn-ea"/>
                          <a:cs typeface="Arial" panose="020B0604020202020204" pitchFamily="34" charset="0"/>
                        </a:rPr>
                        <a:t>ARChI</a:t>
                      </a:r>
                      <a:r>
                        <a:rPr lang="en-GB" sz="900" i="1" kern="1200" dirty="0" smtClean="0">
                          <a:solidFill>
                            <a:schemeClr val="tx1"/>
                          </a:solidFill>
                          <a:effectLst/>
                          <a:latin typeface="Arial" panose="020B0604020202020204" pitchFamily="34" charset="0"/>
                          <a:ea typeface="+mn-ea"/>
                          <a:cs typeface="Arial" panose="020B0604020202020204" pitchFamily="34" charset="0"/>
                        </a:rPr>
                        <a:t>: Law of the Sea</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noFill/>
                  </a:tcPr>
                </a:tc>
                <a:tc>
                  <a:txBody>
                    <a:bodyPr/>
                    <a:lstStyle/>
                    <a:p>
                      <a:pPr marR="95250" algn="l">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The extent of jurisdiction South African organs of state have at sea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tc>
                  <a:txBody>
                    <a:bodyPr/>
                    <a:lstStyle/>
                    <a:p>
                      <a:pPr marR="95250"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12"/>
                        </a:rPr>
                        <a:t>s212362135@live.nmmu.ac.za</a:t>
                      </a:r>
                      <a:endParaRPr lang="en-ZA" sz="900" dirty="0" smtClean="0">
                        <a:effectLst/>
                        <a:latin typeface="Arial" panose="020B0604020202020204" pitchFamily="34" charset="0"/>
                        <a:ea typeface="Calibri" panose="020F0502020204030204" pitchFamily="34" charset="0"/>
                        <a:cs typeface="Times New Roman" panose="02020603050405020304" pitchFamily="18" charset="0"/>
                      </a:endParaRPr>
                    </a:p>
                    <a:p>
                      <a:pPr marR="95250"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13"/>
                        </a:rPr>
                        <a:t>Nathi.Dwayi@nmmu.ac.za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extLst>
                  <a:ext uri="{0D108BD9-81ED-4DB2-BD59-A6C34878D82A}">
                    <a16:rowId xmlns:a16="http://schemas.microsoft.com/office/drawing/2014/main" xmlns="" val="10015"/>
                  </a:ext>
                </a:extLst>
              </a:tr>
              <a:tr h="281372">
                <a:tc>
                  <a:txBody>
                    <a:bodyPr/>
                    <a:lstStyle/>
                    <a:p>
                      <a:r>
                        <a:rPr lang="en-GB" sz="900" kern="1200" dirty="0" smtClean="0">
                          <a:solidFill>
                            <a:schemeClr val="tx1"/>
                          </a:solidFill>
                          <a:effectLst/>
                          <a:latin typeface="Arial" panose="020B0604020202020204" pitchFamily="34" charset="0"/>
                          <a:ea typeface="+mn-ea"/>
                          <a:cs typeface="Arial" panose="020B0604020202020204" pitchFamily="34" charset="0"/>
                        </a:rPr>
                        <a:t>Ms Barbara Kritzinger</a:t>
                      </a:r>
                    </a:p>
                    <a:p>
                      <a:r>
                        <a:rPr lang="en-GB" sz="900" i="1" kern="1200" dirty="0" smtClean="0">
                          <a:solidFill>
                            <a:schemeClr val="tx1"/>
                          </a:solidFill>
                          <a:effectLst/>
                          <a:latin typeface="Arial" panose="020B0604020202020204" pitchFamily="34" charset="0"/>
                          <a:ea typeface="+mn-ea"/>
                          <a:cs typeface="Arial" panose="020B0604020202020204" pitchFamily="34" charset="0"/>
                        </a:rPr>
                        <a:t>Sociology and Anthropology</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noFill/>
                  </a:tcPr>
                </a:tc>
                <a:tc>
                  <a:txBody>
                    <a:bodyPr/>
                    <a:lstStyle/>
                    <a:p>
                      <a:pPr algn="l">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Examining symbolic representations of rivers and seas in the narratives of some Eastern Cape coastal peoples</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tc>
                  <a:txBody>
                    <a:bodyPr/>
                    <a:lstStyle/>
                    <a:p>
                      <a:pPr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14"/>
                        </a:rPr>
                        <a:t>Barbara.Kritzinger@nmmu.ac.za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extLst>
                  <a:ext uri="{0D108BD9-81ED-4DB2-BD59-A6C34878D82A}">
                    <a16:rowId xmlns:a16="http://schemas.microsoft.com/office/drawing/2014/main" xmlns="" val="10016"/>
                  </a:ext>
                </a:extLst>
              </a:tr>
              <a:tr h="273967">
                <a:tc>
                  <a:txBody>
                    <a:bodyPr/>
                    <a:lstStyle/>
                    <a:p>
                      <a:r>
                        <a:rPr lang="en-GB" sz="900" kern="1200" dirty="0" smtClean="0">
                          <a:solidFill>
                            <a:schemeClr val="tx1"/>
                          </a:solidFill>
                          <a:effectLst/>
                          <a:latin typeface="Arial" panose="020B0604020202020204" pitchFamily="34" charset="0"/>
                          <a:ea typeface="+mn-ea"/>
                          <a:cs typeface="Arial" panose="020B0604020202020204" pitchFamily="34" charset="0"/>
                        </a:rPr>
                        <a:t>Dr Pierre Pistorius</a:t>
                      </a:r>
                    </a:p>
                    <a:p>
                      <a:r>
                        <a:rPr lang="en-GB" sz="900" i="1" kern="1200" dirty="0" smtClean="0">
                          <a:solidFill>
                            <a:schemeClr val="tx1"/>
                          </a:solidFill>
                          <a:effectLst/>
                          <a:latin typeface="Arial" panose="020B0604020202020204" pitchFamily="34" charset="0"/>
                          <a:ea typeface="+mn-ea"/>
                          <a:cs typeface="Arial" panose="020B0604020202020204" pitchFamily="34" charset="0"/>
                        </a:rPr>
                        <a:t>Marine Apex Predator Research Unit, Zoology</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noFill/>
                  </a:tcPr>
                </a:tc>
                <a:tc>
                  <a:txBody>
                    <a:bodyPr/>
                    <a:lstStyle/>
                    <a:p>
                      <a:pPr algn="l">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Research highlights of the Marine Apex Predator Research Unit</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tc>
                  <a:txBody>
                    <a:bodyPr/>
                    <a:lstStyle/>
                    <a:p>
                      <a:pPr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15"/>
                        </a:rPr>
                        <a:t>Pierre.Pistorius@nmmu.ac.za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extLst>
                  <a:ext uri="{0D108BD9-81ED-4DB2-BD59-A6C34878D82A}">
                    <a16:rowId xmlns:a16="http://schemas.microsoft.com/office/drawing/2014/main" xmlns="" val="10017"/>
                  </a:ext>
                </a:extLst>
              </a:tr>
              <a:tr h="273967">
                <a:tc>
                  <a:txBody>
                    <a:bodyPr/>
                    <a:lstStyle/>
                    <a:p>
                      <a:r>
                        <a:rPr lang="en-GB" sz="900" kern="1200" dirty="0" smtClean="0">
                          <a:solidFill>
                            <a:schemeClr val="tx1"/>
                          </a:solidFill>
                          <a:effectLst/>
                          <a:latin typeface="Arial" panose="020B0604020202020204" pitchFamily="34" charset="0"/>
                          <a:ea typeface="+mn-ea"/>
                          <a:cs typeface="Arial" panose="020B0604020202020204" pitchFamily="34" charset="0"/>
                        </a:rPr>
                        <a:t>Prof Renzo Perissinotto</a:t>
                      </a:r>
                    </a:p>
                    <a:p>
                      <a:r>
                        <a:rPr lang="en-ZA" sz="900" i="1" kern="1200" dirty="0" err="1" smtClean="0">
                          <a:solidFill>
                            <a:schemeClr val="tx1"/>
                          </a:solidFill>
                          <a:effectLst/>
                          <a:latin typeface="Arial" panose="020B0604020202020204" pitchFamily="34" charset="0"/>
                          <a:ea typeface="+mn-ea"/>
                          <a:cs typeface="Arial" panose="020B0604020202020204" pitchFamily="34" charset="0"/>
                        </a:rPr>
                        <a:t>SARChI</a:t>
                      </a:r>
                      <a:r>
                        <a:rPr lang="en-ZA" sz="900" i="1" kern="1200" dirty="0" smtClean="0">
                          <a:solidFill>
                            <a:schemeClr val="tx1"/>
                          </a:solidFill>
                          <a:effectLst/>
                          <a:latin typeface="Arial" panose="020B0604020202020204" pitchFamily="34" charset="0"/>
                          <a:ea typeface="+mn-ea"/>
                          <a:cs typeface="Arial" panose="020B0604020202020204" pitchFamily="34" charset="0"/>
                        </a:rPr>
                        <a:t>:</a:t>
                      </a:r>
                      <a:r>
                        <a:rPr lang="en-ZA" sz="900" i="1" kern="1200" baseline="0" dirty="0" smtClean="0">
                          <a:solidFill>
                            <a:schemeClr val="tx1"/>
                          </a:solidFill>
                          <a:effectLst/>
                          <a:latin typeface="Arial" panose="020B0604020202020204" pitchFamily="34" charset="0"/>
                          <a:ea typeface="+mn-ea"/>
                          <a:cs typeface="Arial" panose="020B0604020202020204" pitchFamily="34" charset="0"/>
                        </a:rPr>
                        <a:t> Shallow Water Ecosystems</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noFill/>
                  </a:tcPr>
                </a:tc>
                <a:tc>
                  <a:txBody>
                    <a:bodyPr/>
                    <a:lstStyle/>
                    <a:p>
                      <a:pPr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rPr>
                        <a:t>Shallow Water Ecosystems Research</a:t>
                      </a:r>
                      <a:r>
                        <a:rPr lang="en-ZA" sz="900" smtClean="0">
                          <a:effectLst/>
                          <a:latin typeface="Arial" panose="020B0604020202020204" pitchFamily="34" charset="0"/>
                          <a:ea typeface="Calibri" panose="020F0502020204030204" pitchFamily="34" charset="0"/>
                          <a:cs typeface="Times New Roman" panose="02020603050405020304" pitchFamily="18" charset="0"/>
                        </a:rPr>
                        <a:t>: Focus Areas</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tc>
                  <a:txBody>
                    <a:bodyPr/>
                    <a:lstStyle/>
                    <a:p>
                      <a:pPr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16"/>
                        </a:rPr>
                        <a:t>Renzo.Perissinotto@nmmu.ac.za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extLst>
                  <a:ext uri="{0D108BD9-81ED-4DB2-BD59-A6C34878D82A}">
                    <a16:rowId xmlns:a16="http://schemas.microsoft.com/office/drawing/2014/main" xmlns="" val="10018"/>
                  </a:ext>
                </a:extLst>
              </a:tr>
              <a:tr h="273967">
                <a:tc>
                  <a:txBody>
                    <a:bodyPr/>
                    <a:lstStyle/>
                    <a:p>
                      <a:r>
                        <a:rPr lang="en-GB" sz="900" kern="1200" dirty="0" smtClean="0">
                          <a:solidFill>
                            <a:schemeClr val="tx1"/>
                          </a:solidFill>
                          <a:effectLst/>
                          <a:latin typeface="Arial" panose="020B0604020202020204" pitchFamily="34" charset="0"/>
                          <a:ea typeface="+mn-ea"/>
                          <a:cs typeface="Arial" panose="020B0604020202020204" pitchFamily="34" charset="0"/>
                        </a:rPr>
                        <a:t>Prof Nadine Strydom</a:t>
                      </a:r>
                    </a:p>
                    <a:p>
                      <a:r>
                        <a:rPr lang="en-GB" sz="900" i="1" kern="1200" dirty="0" smtClean="0">
                          <a:solidFill>
                            <a:schemeClr val="tx1"/>
                          </a:solidFill>
                          <a:effectLst/>
                          <a:latin typeface="Arial" panose="020B0604020202020204" pitchFamily="34" charset="0"/>
                          <a:ea typeface="+mn-ea"/>
                          <a:cs typeface="Arial" panose="020B0604020202020204" pitchFamily="34" charset="0"/>
                        </a:rPr>
                        <a:t>Zoology</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noFill/>
                  </a:tcPr>
                </a:tc>
                <a:tc>
                  <a:txBody>
                    <a:bodyPr/>
                    <a:lstStyle/>
                    <a:p>
                      <a:pPr algn="l">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Current advances in early stage fish research at NMMU</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tc>
                  <a:txBody>
                    <a:bodyPr/>
                    <a:lstStyle/>
                    <a:p>
                      <a:pPr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17"/>
                        </a:rPr>
                        <a:t>Nadine.Strydom@nmmu.ac.za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extLst>
                  <a:ext uri="{0D108BD9-81ED-4DB2-BD59-A6C34878D82A}">
                    <a16:rowId xmlns:a16="http://schemas.microsoft.com/office/drawing/2014/main" xmlns="" val="10019"/>
                  </a:ext>
                </a:extLst>
              </a:tr>
              <a:tr h="407248">
                <a:tc>
                  <a:txBody>
                    <a:bodyPr/>
                    <a:lstStyle/>
                    <a:p>
                      <a:r>
                        <a:rPr lang="en-GB" sz="900" kern="1200" dirty="0" smtClean="0">
                          <a:solidFill>
                            <a:schemeClr val="tx1"/>
                          </a:solidFill>
                          <a:effectLst/>
                          <a:latin typeface="Arial" panose="020B0604020202020204" pitchFamily="34" charset="0"/>
                          <a:ea typeface="+mn-ea"/>
                          <a:cs typeface="Arial" panose="020B0604020202020204" pitchFamily="34" charset="0"/>
                        </a:rPr>
                        <a:t>Mr Yanasivan Kisten</a:t>
                      </a:r>
                    </a:p>
                    <a:p>
                      <a:r>
                        <a:rPr lang="en-GB" sz="900" i="1" kern="1200" dirty="0" smtClean="0">
                          <a:solidFill>
                            <a:schemeClr val="tx1"/>
                          </a:solidFill>
                          <a:effectLst/>
                          <a:latin typeface="Arial" panose="020B0604020202020204" pitchFamily="34" charset="0"/>
                          <a:ea typeface="+mn-ea"/>
                          <a:cs typeface="Arial" panose="020B0604020202020204" pitchFamily="34" charset="0"/>
                        </a:rPr>
                        <a:t>PhD Student - </a:t>
                      </a:r>
                      <a:r>
                        <a:rPr lang="en-GB" sz="900" i="1" kern="1200" dirty="0" err="1" smtClean="0">
                          <a:solidFill>
                            <a:schemeClr val="tx1"/>
                          </a:solidFill>
                          <a:effectLst/>
                          <a:latin typeface="Arial" panose="020B0604020202020204" pitchFamily="34" charset="0"/>
                          <a:ea typeface="+mn-ea"/>
                          <a:cs typeface="Arial" panose="020B0604020202020204" pitchFamily="34" charset="0"/>
                        </a:rPr>
                        <a:t>SARChI</a:t>
                      </a:r>
                      <a:r>
                        <a:rPr lang="en-GB" sz="900" i="1" kern="1200" dirty="0" smtClean="0">
                          <a:solidFill>
                            <a:schemeClr val="tx1"/>
                          </a:solidFill>
                          <a:effectLst/>
                          <a:latin typeface="Arial" panose="020B0604020202020204" pitchFamily="34" charset="0"/>
                          <a:ea typeface="+mn-ea"/>
                          <a:cs typeface="Arial" panose="020B0604020202020204" pitchFamily="34" charset="0"/>
                        </a:rPr>
                        <a:t>: Shallow Water Ecosystems</a:t>
                      </a:r>
                      <a:endParaRPr lang="en-GB" sz="9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819" marR="62819" marT="0" marB="0" anchor="ctr">
                    <a:noFill/>
                  </a:tcPr>
                </a:tc>
                <a:tc>
                  <a:txBody>
                    <a:bodyPr/>
                    <a:lstStyle/>
                    <a:p>
                      <a:pPr algn="l">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Modelling the occurrence of marine estuarine-dependent fish in South African estuaries</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tc>
                  <a:txBody>
                    <a:bodyPr/>
                    <a:lstStyle/>
                    <a:p>
                      <a:pPr algn="l">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hlinkClick r:id="rId18"/>
                        </a:rPr>
                        <a:t>yanasivan@gmail.com</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5121" marR="65121" marT="0" marB="0" anchor="ctr">
                    <a:noFill/>
                  </a:tcPr>
                </a:tc>
                <a:extLst>
                  <a:ext uri="{0D108BD9-81ED-4DB2-BD59-A6C34878D82A}">
                    <a16:rowId xmlns:a16="http://schemas.microsoft.com/office/drawing/2014/main" xmlns="" val="10020"/>
                  </a:ext>
                </a:extLst>
              </a:tr>
            </a:tbl>
          </a:graphicData>
        </a:graphic>
      </p:graphicFrame>
      <p:grpSp>
        <p:nvGrpSpPr>
          <p:cNvPr id="9" name="Group 8"/>
          <p:cNvGrpSpPr/>
          <p:nvPr/>
        </p:nvGrpSpPr>
        <p:grpSpPr>
          <a:xfrm>
            <a:off x="8060899" y="170262"/>
            <a:ext cx="1512507" cy="6517479"/>
            <a:chOff x="8321706" y="0"/>
            <a:chExt cx="1592856" cy="6863710"/>
          </a:xfrm>
        </p:grpSpPr>
        <p:pic>
          <p:nvPicPr>
            <p:cNvPr id="10" name="Picture 9"/>
            <p:cNvPicPr>
              <a:picLocks noChangeAspect="1"/>
            </p:cNvPicPr>
            <p:nvPr/>
          </p:nvPicPr>
          <p:blipFill rotWithShape="1">
            <a:blip r:embed="rId19" cstate="print">
              <a:extLst>
                <a:ext uri="{28A0092B-C50C-407E-A947-70E740481C1C}">
                  <a14:useLocalDpi xmlns:a14="http://schemas.microsoft.com/office/drawing/2010/main" val="0"/>
                </a:ext>
              </a:extLst>
            </a:blip>
            <a:srcRect t="2325"/>
            <a:stretch/>
          </p:blipFill>
          <p:spPr>
            <a:xfrm>
              <a:off x="8321706" y="2233493"/>
              <a:ext cx="1584294" cy="1160600"/>
            </a:xfrm>
            <a:prstGeom prst="rect">
              <a:avLst/>
            </a:prstGeom>
          </p:spPr>
        </p:pic>
        <p:pic>
          <p:nvPicPr>
            <p:cNvPr id="6" name="Picture 5"/>
            <p:cNvPicPr>
              <a:picLocks noChangeAspect="1"/>
            </p:cNvPicPr>
            <p:nvPr/>
          </p:nvPicPr>
          <p:blipFill rotWithShape="1">
            <a:blip r:embed="rId20">
              <a:extLst>
                <a:ext uri="{28A0092B-C50C-407E-A947-70E740481C1C}">
                  <a14:useLocalDpi xmlns:a14="http://schemas.microsoft.com/office/drawing/2010/main" val="0"/>
                </a:ext>
              </a:extLst>
            </a:blip>
            <a:srcRect l="35385" t="30412" r="35809" b="39131"/>
            <a:stretch/>
          </p:blipFill>
          <p:spPr>
            <a:xfrm>
              <a:off x="8321706" y="0"/>
              <a:ext cx="1584294" cy="1254033"/>
            </a:xfrm>
            <a:prstGeom prst="rect">
              <a:avLst/>
            </a:prstGeom>
          </p:spPr>
        </p:pic>
        <p:pic>
          <p:nvPicPr>
            <p:cNvPr id="5" name="Picture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321706" y="1179783"/>
              <a:ext cx="1584291" cy="1056194"/>
            </a:xfrm>
            <a:prstGeom prst="rect">
              <a:avLst/>
            </a:prstGeom>
          </p:spPr>
        </p:pic>
        <p:pic>
          <p:nvPicPr>
            <p:cNvPr id="7" name="Pictur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321706" y="4622496"/>
              <a:ext cx="1584294" cy="1186017"/>
            </a:xfrm>
            <a:prstGeom prst="rect">
              <a:avLst/>
            </a:prstGeom>
          </p:spPr>
        </p:pic>
        <p:pic>
          <p:nvPicPr>
            <p:cNvPr id="8" name="Picture 7"/>
            <p:cNvPicPr>
              <a:picLocks noChangeAspect="1"/>
            </p:cNvPicPr>
            <p:nvPr/>
          </p:nvPicPr>
          <p:blipFill rotWithShape="1">
            <a:blip r:embed="rId23" cstate="print">
              <a:extLst>
                <a:ext uri="{28A0092B-C50C-407E-A947-70E740481C1C}">
                  <a14:useLocalDpi xmlns:a14="http://schemas.microsoft.com/office/drawing/2010/main" val="0"/>
                </a:ext>
              </a:extLst>
            </a:blip>
            <a:srcRect r="3271"/>
            <a:stretch/>
          </p:blipFill>
          <p:spPr>
            <a:xfrm>
              <a:off x="8321706" y="3394090"/>
              <a:ext cx="1584294" cy="1228403"/>
            </a:xfrm>
            <a:prstGeom prst="rect">
              <a:avLst/>
            </a:prstGeom>
          </p:spPr>
        </p:pic>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330562" y="5807710"/>
              <a:ext cx="1584000" cy="1056000"/>
            </a:xfrm>
            <a:prstGeom prst="rect">
              <a:avLst/>
            </a:prstGeom>
          </p:spPr>
        </p:pic>
      </p:grpSp>
    </p:spTree>
    <p:extLst>
      <p:ext uri="{BB962C8B-B14F-4D97-AF65-F5344CB8AC3E}">
        <p14:creationId xmlns:p14="http://schemas.microsoft.com/office/powerpoint/2010/main" val="2070914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TotalTime>
  <Words>552</Words>
  <Application>Microsoft Office PowerPoint</Application>
  <PresentationFormat>A4 Paper (210x297 mm)</PresentationFormat>
  <Paragraphs>105</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Segoe Print</vt:lpstr>
      <vt:lpstr>Times New Roman</vt:lpstr>
      <vt:lpstr>Wingdings</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Rishworth, Liza (Mrs) (Summestrand Campus South)</dc:creator>
  <cp:lastModifiedBy>Rishworth, Liza (Mrs) (Summestrand Campus South)</cp:lastModifiedBy>
  <cp:revision>45</cp:revision>
  <dcterms:created xsi:type="dcterms:W3CDTF">2017-03-27T10:36:57Z</dcterms:created>
  <dcterms:modified xsi:type="dcterms:W3CDTF">2017-04-25T12:08:08Z</dcterms:modified>
</cp:coreProperties>
</file>