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564" r:id="rId2"/>
    <p:sldId id="565" r:id="rId3"/>
    <p:sldId id="486" r:id="rId4"/>
    <p:sldId id="571" r:id="rId5"/>
    <p:sldId id="570" r:id="rId6"/>
    <p:sldId id="577" r:id="rId7"/>
    <p:sldId id="566" r:id="rId8"/>
    <p:sldId id="573" r:id="rId9"/>
    <p:sldId id="578" r:id="rId10"/>
    <p:sldId id="574" r:id="rId11"/>
    <p:sldId id="576" r:id="rId12"/>
    <p:sldId id="569" r:id="rId13"/>
    <p:sldId id="567"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ichegru, Lorien (Dr) (Summerstrand Campus South)" initials="PL((CS" lastIdx="1" clrIdx="0">
    <p:extLst>
      <p:ext uri="{19B8F6BF-5375-455C-9EA6-DF929625EA0E}">
        <p15:presenceInfo xmlns:p15="http://schemas.microsoft.com/office/powerpoint/2012/main" userId="S::lorienp@Mandela.ac.za::496e08fd-bab3-4c2a-abed-d47cc86608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329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357" autoAdjust="0"/>
    <p:restoredTop sz="74865" autoAdjust="0"/>
  </p:normalViewPr>
  <p:slideViewPr>
    <p:cSldViewPr snapToGrid="0">
      <p:cViewPr varScale="1">
        <p:scale>
          <a:sx n="64" d="100"/>
          <a:sy n="64" d="100"/>
        </p:scale>
        <p:origin x="9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0AD8CC-8040-44DB-B928-605A2F15A55B}" type="datetimeFigureOut">
              <a:rPr lang="en-ZA" smtClean="0"/>
              <a:t>2020/08/21</a:t>
            </a:fld>
            <a:endParaRPr lang="en-Z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CA4236-3821-40BD-9452-63C090AAC5AA}" type="slidenum">
              <a:rPr lang="en-ZA" smtClean="0"/>
              <a:t>‹#›</a:t>
            </a:fld>
            <a:endParaRPr lang="en-ZA"/>
          </a:p>
        </p:txBody>
      </p:sp>
    </p:spTree>
    <p:extLst>
      <p:ext uri="{BB962C8B-B14F-4D97-AF65-F5344CB8AC3E}">
        <p14:creationId xmlns:p14="http://schemas.microsoft.com/office/powerpoint/2010/main" val="1383851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elldoing.org/article/why-we-feel-shame-how-to-let-it-go" TargetMode="External"/><Relationship Id="rId7" Type="http://schemas.openxmlformats.org/officeDocument/2006/relationships/hyperlink" Target="https://welldoing.org/therapy/panic-attacks"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welldoing.org/article/how-do-depression-anxiety-affect-concentration" TargetMode="External"/><Relationship Id="rId5" Type="http://schemas.openxmlformats.org/officeDocument/2006/relationships/hyperlink" Target="https://welldoing.org/therapy/eating-disorders" TargetMode="External"/><Relationship Id="rId4" Type="http://schemas.openxmlformats.org/officeDocument/2006/relationships/hyperlink" Target="https://welldoing.org/news/tag/insomnia"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elldoing.org/article/3-simple-ways-to-beat-anxiety"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0CA4236-3821-40BD-9452-63C090AAC5AA}" type="slidenum">
              <a:rPr lang="en-ZA" smtClean="0"/>
              <a:t>1</a:t>
            </a:fld>
            <a:endParaRPr lang="en-ZA"/>
          </a:p>
        </p:txBody>
      </p:sp>
    </p:spTree>
    <p:extLst>
      <p:ext uri="{BB962C8B-B14F-4D97-AF65-F5344CB8AC3E}">
        <p14:creationId xmlns:p14="http://schemas.microsoft.com/office/powerpoint/2010/main" val="24006257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deep adaptation’, an idea conceived by Jem </a:t>
            </a:r>
            <a:r>
              <a:rPr lang="en-US" sz="1200" b="0" i="0" kern="1200" dirty="0" err="1">
                <a:solidFill>
                  <a:schemeClr val="tx1"/>
                </a:solidFill>
                <a:effectLst/>
                <a:latin typeface="+mn-lt"/>
                <a:ea typeface="+mn-ea"/>
                <a:cs typeface="+mn-cs"/>
              </a:rPr>
              <a:t>Bendell</a:t>
            </a:r>
            <a:r>
              <a:rPr lang="en-US" sz="1200" b="0" i="0" kern="1200" dirty="0">
                <a:solidFill>
                  <a:schemeClr val="tx1"/>
                </a:solidFill>
                <a:effectLst/>
                <a:latin typeface="+mn-lt"/>
                <a:ea typeface="+mn-ea"/>
                <a:cs typeface="+mn-cs"/>
              </a:rPr>
              <a:t>, professor of sustainability leadership</a:t>
            </a:r>
            <a:r>
              <a:rPr lang="en-US" sz="1200" b="1"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at the University of Cumbria. </a:t>
            </a:r>
            <a:r>
              <a:rPr lang="en-US" sz="1200" b="0" i="0" kern="1200" dirty="0" err="1">
                <a:solidFill>
                  <a:schemeClr val="tx1"/>
                </a:solidFill>
                <a:effectLst/>
                <a:latin typeface="+mn-lt"/>
                <a:ea typeface="+mn-ea"/>
                <a:cs typeface="+mn-cs"/>
              </a:rPr>
              <a:t>Bendell</a:t>
            </a:r>
            <a:r>
              <a:rPr lang="en-US" sz="1200" b="0" i="0" kern="1200" dirty="0">
                <a:solidFill>
                  <a:schemeClr val="tx1"/>
                </a:solidFill>
                <a:effectLst/>
                <a:latin typeface="+mn-lt"/>
                <a:ea typeface="+mn-ea"/>
                <a:cs typeface="+mn-cs"/>
              </a:rPr>
              <a:t> believes that “climate-induced collapse is inevitable and we need to find ways to explore how we are going to cope with that. It’s a tough subject.” His framework hinges on the four R’s (resilience, relinquishment, restoration, reconciliation) and prompts us to ask very different questions about the future, allowing us to let go of what we don’t need, restore what helps life thrive, and become more resilient while preparing for radical change. </a:t>
            </a:r>
          </a:p>
          <a:p>
            <a:r>
              <a:rPr lang="en-US" sz="1200" b="0" i="0" kern="1200" dirty="0">
                <a:solidFill>
                  <a:schemeClr val="tx1"/>
                </a:solidFill>
                <a:effectLst/>
                <a:latin typeface="+mn-lt"/>
                <a:ea typeface="+mn-ea"/>
                <a:cs typeface="+mn-cs"/>
              </a:rPr>
              <a:t>On first reading </a:t>
            </a:r>
            <a:r>
              <a:rPr lang="en-US" sz="1200" b="0" i="0" kern="1200" dirty="0" err="1">
                <a:solidFill>
                  <a:schemeClr val="tx1"/>
                </a:solidFill>
                <a:effectLst/>
                <a:latin typeface="+mn-lt"/>
                <a:ea typeface="+mn-ea"/>
                <a:cs typeface="+mn-cs"/>
              </a:rPr>
              <a:t>Bendell’s</a:t>
            </a:r>
            <a:r>
              <a:rPr lang="en-US" sz="1200" b="0" i="0" kern="1200" dirty="0">
                <a:solidFill>
                  <a:schemeClr val="tx1"/>
                </a:solidFill>
                <a:effectLst/>
                <a:latin typeface="+mn-lt"/>
                <a:ea typeface="+mn-ea"/>
                <a:cs typeface="+mn-cs"/>
              </a:rPr>
              <a:t> paper on deep adaptation, Spencer felt liberated: “He’s created a new map [to navigate climate tragedy] and deep adaptation is the extreme opposite of denial - it’s a new orientation towards life in the face of ecological catastrophe.” Spencer embraces the fact that we can’t know how to do this – there’s no quick fix to climate collapse. “Most of this we can’t fix, and that’s what deep adaptation is all about – it’s devastating, but we must welcome every response we have, otherwise we’d fall back into denial.”</a:t>
            </a:r>
          </a:p>
          <a:p>
            <a:endParaRPr lang="en-ZA" dirty="0"/>
          </a:p>
        </p:txBody>
      </p:sp>
      <p:sp>
        <p:nvSpPr>
          <p:cNvPr id="4" name="Slide Number Placeholder 3"/>
          <p:cNvSpPr>
            <a:spLocks noGrp="1"/>
          </p:cNvSpPr>
          <p:nvPr>
            <p:ph type="sldNum" sz="quarter" idx="5"/>
          </p:nvPr>
        </p:nvSpPr>
        <p:spPr/>
        <p:txBody>
          <a:bodyPr/>
          <a:lstStyle/>
          <a:p>
            <a:fld id="{D0CA4236-3821-40BD-9452-63C090AAC5AA}" type="slidenum">
              <a:rPr lang="en-ZA" smtClean="0"/>
              <a:t>10</a:t>
            </a:fld>
            <a:endParaRPr lang="en-ZA"/>
          </a:p>
        </p:txBody>
      </p:sp>
    </p:spTree>
    <p:extLst>
      <p:ext uri="{BB962C8B-B14F-4D97-AF65-F5344CB8AC3E}">
        <p14:creationId xmlns:p14="http://schemas.microsoft.com/office/powerpoint/2010/main" val="3998587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Understanding our own mortality and sense of briefness on the planet, hence the impact we will leave on the planet, feeling of being fragile, hence appreciation and immersion in the moment.</a:t>
            </a:r>
          </a:p>
          <a:p>
            <a:endParaRPr lang="en-ZA" dirty="0"/>
          </a:p>
        </p:txBody>
      </p:sp>
      <p:sp>
        <p:nvSpPr>
          <p:cNvPr id="4" name="Slide Number Placeholder 3"/>
          <p:cNvSpPr>
            <a:spLocks noGrp="1"/>
          </p:cNvSpPr>
          <p:nvPr>
            <p:ph type="sldNum" sz="quarter" idx="5"/>
          </p:nvPr>
        </p:nvSpPr>
        <p:spPr/>
        <p:txBody>
          <a:bodyPr/>
          <a:lstStyle/>
          <a:p>
            <a:fld id="{D0CA4236-3821-40BD-9452-63C090AAC5AA}" type="slidenum">
              <a:rPr lang="en-ZA" smtClean="0"/>
              <a:t>11</a:t>
            </a:fld>
            <a:endParaRPr lang="en-ZA"/>
          </a:p>
        </p:txBody>
      </p:sp>
    </p:spTree>
    <p:extLst>
      <p:ext uri="{BB962C8B-B14F-4D97-AF65-F5344CB8AC3E}">
        <p14:creationId xmlns:p14="http://schemas.microsoft.com/office/powerpoint/2010/main" val="20854535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Also focus on the positive stories</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Explore ways forward, from the creation of engagement platforms for scientists and the public, to various actions in the form of civil disobedience, engagement with politics or awareness campaigns about environmental loss and its emotional impacts.</a:t>
            </a:r>
          </a:p>
          <a:p>
            <a:endParaRPr lang="en-ZA" dirty="0"/>
          </a:p>
          <a:p>
            <a:pPr lvl="0"/>
            <a:r>
              <a:rPr lang="en-ZA" sz="1200" kern="1200" dirty="0">
                <a:solidFill>
                  <a:schemeClr val="tx1"/>
                </a:solidFill>
                <a:effectLst/>
                <a:latin typeface="+mn-lt"/>
                <a:ea typeface="+mn-ea"/>
                <a:cs typeface="+mn-cs"/>
              </a:rPr>
              <a:t>Acknowledging, then phases of accepting, embracing, moving through, seeking support, talking about it in a group of like-minded people, and taking action so we are not stuck in the grief. Expression of some sort can hep (talk, blogging, journaling, art etc)</a:t>
            </a:r>
          </a:p>
          <a:p>
            <a:pPr lvl="0"/>
            <a:r>
              <a:rPr lang="en-ZA" sz="1200" b="1" kern="1200" dirty="0">
                <a:solidFill>
                  <a:schemeClr val="tx1"/>
                </a:solidFill>
                <a:effectLst/>
                <a:latin typeface="+mn-lt"/>
                <a:ea typeface="+mn-ea"/>
                <a:cs typeface="+mn-cs"/>
              </a:rPr>
              <a:t>Solutions can also come from expression.</a:t>
            </a:r>
          </a:p>
          <a:p>
            <a:endParaRPr lang="en-ZA" dirty="0"/>
          </a:p>
        </p:txBody>
      </p:sp>
      <p:sp>
        <p:nvSpPr>
          <p:cNvPr id="4" name="Slide Number Placeholder 3"/>
          <p:cNvSpPr>
            <a:spLocks noGrp="1"/>
          </p:cNvSpPr>
          <p:nvPr>
            <p:ph type="sldNum" sz="quarter" idx="5"/>
          </p:nvPr>
        </p:nvSpPr>
        <p:spPr/>
        <p:txBody>
          <a:bodyPr/>
          <a:lstStyle/>
          <a:p>
            <a:fld id="{D0CA4236-3821-40BD-9452-63C090AAC5AA}" type="slidenum">
              <a:rPr lang="en-ZA" smtClean="0"/>
              <a:t>12</a:t>
            </a:fld>
            <a:endParaRPr lang="en-ZA"/>
          </a:p>
        </p:txBody>
      </p:sp>
    </p:spTree>
    <p:extLst>
      <p:ext uri="{BB962C8B-B14F-4D97-AF65-F5344CB8AC3E}">
        <p14:creationId xmlns:p14="http://schemas.microsoft.com/office/powerpoint/2010/main" val="37632976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0CA4236-3821-40BD-9452-63C090AAC5AA}" type="slidenum">
              <a:rPr lang="en-ZA" smtClean="0"/>
              <a:t>13</a:t>
            </a:fld>
            <a:endParaRPr lang="en-ZA"/>
          </a:p>
        </p:txBody>
      </p:sp>
    </p:spTree>
    <p:extLst>
      <p:ext uri="{BB962C8B-B14F-4D97-AF65-F5344CB8AC3E}">
        <p14:creationId xmlns:p14="http://schemas.microsoft.com/office/powerpoint/2010/main" val="1350412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1" kern="1200" dirty="0">
                <a:solidFill>
                  <a:schemeClr val="tx1"/>
                </a:solidFill>
                <a:effectLst/>
                <a:latin typeface="+mn-lt"/>
                <a:ea typeface="+mn-ea"/>
                <a:cs typeface="+mn-cs"/>
              </a:rPr>
              <a:t>1- Describing the emotional toll of ecological loss.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Being biologists during the Holocene extinction can be extremely challenging. As scientists, we are at the forefront of receiving evidence of global environmental destruction. We are observing first-hand the greatest, most rapid environmental changes than ever previously witnessed by humans, while also having the most profound knowledge than ever before. Many of us have witnessed during our individual careers, our study species or ecosystems dwindle or collapse, often engaging in battles to halt such destruction with the scientific tools we have, turning into conservationists, and sometimes activists or politicians.</a:t>
            </a:r>
          </a:p>
          <a:p>
            <a:endParaRPr lang="en-ZA" dirty="0"/>
          </a:p>
        </p:txBody>
      </p:sp>
      <p:sp>
        <p:nvSpPr>
          <p:cNvPr id="4" name="Slide Number Placeholder 3"/>
          <p:cNvSpPr>
            <a:spLocks noGrp="1"/>
          </p:cNvSpPr>
          <p:nvPr>
            <p:ph type="sldNum" sz="quarter" idx="5"/>
          </p:nvPr>
        </p:nvSpPr>
        <p:spPr/>
        <p:txBody>
          <a:bodyPr/>
          <a:lstStyle/>
          <a:p>
            <a:fld id="{D0CA4236-3821-40BD-9452-63C090AAC5AA}" type="slidenum">
              <a:rPr lang="en-ZA" smtClean="0"/>
              <a:t>2</a:t>
            </a:fld>
            <a:endParaRPr lang="en-ZA"/>
          </a:p>
        </p:txBody>
      </p:sp>
    </p:spTree>
    <p:extLst>
      <p:ext uri="{BB962C8B-B14F-4D97-AF65-F5344CB8AC3E}">
        <p14:creationId xmlns:p14="http://schemas.microsoft.com/office/powerpoint/2010/main" val="149343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dirty="0"/>
              <a:t>My own experience:</a:t>
            </a:r>
          </a:p>
          <a:p>
            <a:r>
              <a:rPr lang="en-ZA" dirty="0"/>
              <a:t>In 2018: firs time since 2005 I could not work on Cape gannets because the colony was too small</a:t>
            </a:r>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In 2019, the first time I could not work on St Croix because the colony was too small.</a:t>
            </a:r>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Meanwhile in April, Notre Dame 1 billion euros raised within a few weeks…</a:t>
            </a:r>
          </a:p>
          <a:p>
            <a:r>
              <a:rPr lang="en-ZA" dirty="0"/>
              <a:t>When a colleague told me the term ecological grief</a:t>
            </a:r>
          </a:p>
          <a:p>
            <a:endParaRPr lang="en-ZA" dirty="0"/>
          </a:p>
        </p:txBody>
      </p:sp>
      <p:sp>
        <p:nvSpPr>
          <p:cNvPr id="4" name="Slide Number Placeholder 3"/>
          <p:cNvSpPr>
            <a:spLocks noGrp="1"/>
          </p:cNvSpPr>
          <p:nvPr>
            <p:ph type="sldNum" sz="quarter" idx="5"/>
          </p:nvPr>
        </p:nvSpPr>
        <p:spPr/>
        <p:txBody>
          <a:bodyPr/>
          <a:lstStyle/>
          <a:p>
            <a:fld id="{D0CA4236-3821-40BD-9452-63C090AAC5AA}" type="slidenum">
              <a:rPr lang="en-ZA" smtClean="0"/>
              <a:t>3</a:t>
            </a:fld>
            <a:endParaRPr lang="en-ZA"/>
          </a:p>
        </p:txBody>
      </p:sp>
    </p:spTree>
    <p:extLst>
      <p:ext uri="{BB962C8B-B14F-4D97-AF65-F5344CB8AC3E}">
        <p14:creationId xmlns:p14="http://schemas.microsoft.com/office/powerpoint/2010/main" val="1120160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dirty="0"/>
              <a:t>My own experience:</a:t>
            </a:r>
          </a:p>
          <a:p>
            <a:r>
              <a:rPr lang="en-ZA" dirty="0"/>
              <a:t>In 2018: firs time since 2005 I could not work on Cape gannets because the colony was too small</a:t>
            </a:r>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In 2019, the first time I could not work on St Croix because the colony was too small.</a:t>
            </a:r>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Meanwhile in April, Notre Dame 1 billion euros raised within a few weeks…</a:t>
            </a:r>
          </a:p>
          <a:p>
            <a:r>
              <a:rPr lang="en-ZA" dirty="0"/>
              <a:t>When a colleague told me the term ecological grief</a:t>
            </a:r>
          </a:p>
          <a:p>
            <a:endParaRPr lang="en-ZA" dirty="0"/>
          </a:p>
        </p:txBody>
      </p:sp>
      <p:sp>
        <p:nvSpPr>
          <p:cNvPr id="4" name="Slide Number Placeholder 3"/>
          <p:cNvSpPr>
            <a:spLocks noGrp="1"/>
          </p:cNvSpPr>
          <p:nvPr>
            <p:ph type="sldNum" sz="quarter" idx="5"/>
          </p:nvPr>
        </p:nvSpPr>
        <p:spPr/>
        <p:txBody>
          <a:bodyPr/>
          <a:lstStyle/>
          <a:p>
            <a:fld id="{D0CA4236-3821-40BD-9452-63C090AAC5AA}" type="slidenum">
              <a:rPr lang="en-ZA" smtClean="0"/>
              <a:t>4</a:t>
            </a:fld>
            <a:endParaRPr lang="en-ZA"/>
          </a:p>
        </p:txBody>
      </p:sp>
    </p:spTree>
    <p:extLst>
      <p:ext uri="{BB962C8B-B14F-4D97-AF65-F5344CB8AC3E}">
        <p14:creationId xmlns:p14="http://schemas.microsoft.com/office/powerpoint/2010/main" val="2531115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dirty="0"/>
              <a:t>My own experience: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Meanwhile in April, Notre Dame 1 billion euros raised within a few weeks…</a:t>
            </a:r>
          </a:p>
          <a:p>
            <a:r>
              <a:rPr lang="en-ZA" dirty="0"/>
              <a:t>When a colleague told me the term ecological grief</a:t>
            </a:r>
          </a:p>
        </p:txBody>
      </p:sp>
      <p:sp>
        <p:nvSpPr>
          <p:cNvPr id="4" name="Slide Number Placeholder 3"/>
          <p:cNvSpPr>
            <a:spLocks noGrp="1"/>
          </p:cNvSpPr>
          <p:nvPr>
            <p:ph type="sldNum" sz="quarter" idx="5"/>
          </p:nvPr>
        </p:nvSpPr>
        <p:spPr/>
        <p:txBody>
          <a:bodyPr/>
          <a:lstStyle/>
          <a:p>
            <a:fld id="{D0CA4236-3821-40BD-9452-63C090AAC5AA}" type="slidenum">
              <a:rPr lang="en-ZA" smtClean="0"/>
              <a:t>5</a:t>
            </a:fld>
            <a:endParaRPr lang="en-ZA"/>
          </a:p>
        </p:txBody>
      </p:sp>
    </p:spTree>
    <p:extLst>
      <p:ext uri="{BB962C8B-B14F-4D97-AF65-F5344CB8AC3E}">
        <p14:creationId xmlns:p14="http://schemas.microsoft.com/office/powerpoint/2010/main" val="726822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In 2019, as climate protests, heatwaves and a barrage of natural disasters have pushed climate up the news agenda, eco-anxiety has exploded across the Western world—even as developing countries have suffered most from climate change so far.</a:t>
            </a:r>
          </a:p>
          <a:p>
            <a:endParaRPr lang="en-ZA" b="1" dirty="0"/>
          </a:p>
        </p:txBody>
      </p:sp>
      <p:sp>
        <p:nvSpPr>
          <p:cNvPr id="4" name="Slide Number Placeholder 3"/>
          <p:cNvSpPr>
            <a:spLocks noGrp="1"/>
          </p:cNvSpPr>
          <p:nvPr>
            <p:ph type="sldNum" sz="quarter" idx="5"/>
          </p:nvPr>
        </p:nvSpPr>
        <p:spPr/>
        <p:txBody>
          <a:bodyPr/>
          <a:lstStyle/>
          <a:p>
            <a:fld id="{D0CA4236-3821-40BD-9452-63C090AAC5AA}" type="slidenum">
              <a:rPr lang="en-ZA" smtClean="0"/>
              <a:t>6</a:t>
            </a:fld>
            <a:endParaRPr lang="en-ZA"/>
          </a:p>
        </p:txBody>
      </p:sp>
    </p:spTree>
    <p:extLst>
      <p:ext uri="{BB962C8B-B14F-4D97-AF65-F5344CB8AC3E}">
        <p14:creationId xmlns:p14="http://schemas.microsoft.com/office/powerpoint/2010/main" val="3201403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Ecological grief is a recently recognised form of depression, caused by environmental destruction or climate change.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mn-lt"/>
              <a:ea typeface="+mn-ea"/>
              <a:cs typeface="+mn-cs"/>
            </a:endParaRPr>
          </a:p>
          <a:p>
            <a:r>
              <a:rPr lang="en-US" b="1" dirty="0"/>
              <a:t>Like other forms of grief, the symptoms are the typical stress response: “</a:t>
            </a:r>
            <a:r>
              <a:rPr lang="en-US" dirty="0"/>
              <a:t>fight, flight or freeze”.</a:t>
            </a:r>
          </a:p>
          <a:p>
            <a:r>
              <a:rPr lang="en-US" dirty="0"/>
              <a:t>Associated emotions can include anxiety and judgement, shock and anger, sadness and </a:t>
            </a:r>
            <a:r>
              <a:rPr lang="en-US" b="1" dirty="0">
                <a:hlinkClick r:id="rId3"/>
              </a:rPr>
              <a:t>shame</a:t>
            </a:r>
            <a:r>
              <a:rPr lang="en-US" dirty="0"/>
              <a:t>. Distress might appear as </a:t>
            </a:r>
            <a:r>
              <a:rPr lang="en-US" b="1" dirty="0">
                <a:hlinkClick r:id="rId4"/>
              </a:rPr>
              <a:t>insomnia</a:t>
            </a:r>
            <a:r>
              <a:rPr lang="en-US" dirty="0"/>
              <a:t> and restlessness, agitation, stomach aches, </a:t>
            </a:r>
            <a:r>
              <a:rPr lang="en-US" b="1" dirty="0">
                <a:hlinkClick r:id="rId5"/>
              </a:rPr>
              <a:t>disordered eating habits</a:t>
            </a:r>
            <a:r>
              <a:rPr lang="en-US" dirty="0"/>
              <a:t>, </a:t>
            </a:r>
            <a:r>
              <a:rPr lang="en-US" b="1" dirty="0">
                <a:hlinkClick r:id="rId6"/>
              </a:rPr>
              <a:t>difficulty concentrating</a:t>
            </a:r>
            <a:r>
              <a:rPr lang="en-US" dirty="0"/>
              <a:t> or impulsivity, social isolation or </a:t>
            </a:r>
            <a:r>
              <a:rPr lang="en-US" b="1" dirty="0">
                <a:hlinkClick r:id="rId7"/>
              </a:rPr>
              <a:t>panic attacks</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However, unlike other forms of depression, it is a slow and cumulative grief without an end. Often unacknowledged, it can however be severe and debilitating, giving a feeling of isolation, making us question our very purpose as biologists or scientists.</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Seeing the looming catastrophe arriving and the inaction of our governments and the ignorance of many, can make us doubt of the usefulness of our very jobs, wondering if writing papers matter so much, if perhaps we shouldn’t even change career or run away to live in a cabin somewhere int the mountain! So in that sense it can be debilitating, counter-productive for what we should be doing. That powerlessness or even more when feeling desperate can rob us of our will to engage and take action.</a:t>
            </a:r>
            <a:endParaRPr lang="en-ZA" dirty="0"/>
          </a:p>
          <a:p>
            <a:endParaRPr lang="en-ZA" sz="1200" kern="1200" dirty="0">
              <a:solidFill>
                <a:schemeClr val="tx1"/>
              </a:solidFill>
              <a:effectLst/>
              <a:latin typeface="+mn-lt"/>
              <a:ea typeface="+mn-ea"/>
              <a:cs typeface="+mn-cs"/>
            </a:endParaRPr>
          </a:p>
          <a:p>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0CA4236-3821-40BD-9452-63C090AAC5AA}" type="slidenum">
              <a:rPr lang="en-ZA" smtClean="0"/>
              <a:t>7</a:t>
            </a:fld>
            <a:endParaRPr lang="en-ZA"/>
          </a:p>
        </p:txBody>
      </p:sp>
    </p:spTree>
    <p:extLst>
      <p:ext uri="{BB962C8B-B14F-4D97-AF65-F5344CB8AC3E}">
        <p14:creationId xmlns:p14="http://schemas.microsoft.com/office/powerpoint/2010/main" val="2805633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Most importantly, for us scientists, we are at the forefront of ecological grief, however we somehow not allowed to express it.</a:t>
            </a:r>
          </a:p>
          <a:p>
            <a:r>
              <a:rPr lang="en-US" sz="1200" b="0" i="0" kern="1200" dirty="0">
                <a:solidFill>
                  <a:schemeClr val="tx1"/>
                </a:solidFill>
                <a:effectLst/>
                <a:latin typeface="+mn-lt"/>
                <a:ea typeface="+mn-ea"/>
                <a:cs typeface="+mn-cs"/>
              </a:rPr>
              <a:t>Earlier this year, I started to the radio about it, there was no interest. A journalist asked me what I was working on , and when I said so, he said “I hope you </a:t>
            </a:r>
            <a:r>
              <a:rPr lang="en-US" sz="1200" b="0" i="0" kern="1200" dirty="0" err="1">
                <a:solidFill>
                  <a:schemeClr val="tx1"/>
                </a:solidFill>
                <a:effectLst/>
                <a:latin typeface="+mn-lt"/>
                <a:ea typeface="+mn-ea"/>
                <a:cs typeface="+mn-cs"/>
              </a:rPr>
              <a:t>realise</a:t>
            </a:r>
            <a:r>
              <a:rPr lang="en-US" sz="1200" b="0" i="0" kern="1200" dirty="0">
                <a:solidFill>
                  <a:schemeClr val="tx1"/>
                </a:solidFill>
                <a:effectLst/>
                <a:latin typeface="+mn-lt"/>
                <a:ea typeface="+mn-ea"/>
                <a:cs typeface="+mn-cs"/>
              </a:rPr>
              <a:t> that we the public are hoping that you scientists are working on finding solutions rather than working on grief”…</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Eco-grief sits somehow in the category of</a:t>
            </a:r>
            <a:r>
              <a:rPr lang="en-US" sz="1200" b="1"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disenfranchised grief, </a:t>
            </a:r>
            <a:r>
              <a:rPr lang="en-US" sz="1200" b="0" i="0" u="none" strike="noStrike" kern="1200" baseline="0" dirty="0">
                <a:solidFill>
                  <a:schemeClr val="tx1"/>
                </a:solidFill>
                <a:latin typeface="+mn-lt"/>
                <a:ea typeface="+mn-ea"/>
                <a:cs typeface="+mn-cs"/>
              </a:rPr>
              <a:t>a grief that isn’t publicly or openly acknowledged, </a:t>
            </a:r>
            <a:r>
              <a:rPr lang="en-US" sz="1200" b="0" i="0" kern="1200" dirty="0">
                <a:solidFill>
                  <a:schemeClr val="tx1"/>
                </a:solidFill>
                <a:effectLst/>
                <a:latin typeface="+mn-lt"/>
                <a:ea typeface="+mn-ea"/>
                <a:cs typeface="+mn-cs"/>
              </a:rPr>
              <a:t> those who express it can be shunned as being fringe extremists, too sensitive or weak.”</a:t>
            </a:r>
          </a:p>
          <a:p>
            <a:endParaRPr lang="en-US" sz="1200" b="0" i="1"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Last year, </a:t>
            </a:r>
            <a:r>
              <a:rPr lang="en-US" sz="1200" b="0" i="0" kern="1200" dirty="0" err="1">
                <a:solidFill>
                  <a:schemeClr val="tx1"/>
                </a:solidFill>
                <a:effectLst/>
                <a:latin typeface="+mn-lt"/>
                <a:ea typeface="+mn-ea"/>
                <a:cs typeface="+mn-cs"/>
              </a:rPr>
              <a:t>Hoggett</a:t>
            </a:r>
            <a:r>
              <a:rPr lang="en-US" sz="1200" b="0" i="0" kern="1200" dirty="0">
                <a:solidFill>
                  <a:schemeClr val="tx1"/>
                </a:solidFill>
                <a:effectLst/>
                <a:latin typeface="+mn-lt"/>
                <a:ea typeface="+mn-ea"/>
                <a:cs typeface="+mn-cs"/>
              </a:rPr>
              <a:t> and psychotherapist Ro Randall compared how activists and scientists managed their emotions in relation to climate change. “Activists sought out emotional support while taking quite risky action, while climate scientists stayed hyper-rational, they suppressed emotions and were essentially fragmented in silos, so their scientific culture became a socially-</a:t>
            </a:r>
            <a:r>
              <a:rPr lang="en-US" sz="1200" b="0" i="0" kern="1200" dirty="0" err="1">
                <a:solidFill>
                  <a:schemeClr val="tx1"/>
                </a:solidFill>
                <a:effectLst/>
                <a:latin typeface="+mn-lt"/>
                <a:ea typeface="+mn-ea"/>
                <a:cs typeface="+mn-cs"/>
              </a:rPr>
              <a:t>organised</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defence</a:t>
            </a:r>
            <a:r>
              <a:rPr lang="en-US" sz="1200" b="0" i="0" kern="1200" dirty="0">
                <a:solidFill>
                  <a:schemeClr val="tx1"/>
                </a:solidFill>
                <a:effectLst/>
                <a:latin typeface="+mn-lt"/>
                <a:ea typeface="+mn-ea"/>
                <a:cs typeface="+mn-cs"/>
              </a:rPr>
              <a:t> system </a:t>
            </a:r>
            <a:r>
              <a:rPr lang="en-US" sz="1200" b="1" i="0" u="none" strike="noStrike" kern="1200" dirty="0">
                <a:solidFill>
                  <a:schemeClr val="tx1"/>
                </a:solidFill>
                <a:effectLst/>
                <a:latin typeface="+mn-lt"/>
                <a:ea typeface="+mn-ea"/>
                <a:cs typeface="+mn-cs"/>
                <a:hlinkClick r:id="rId3"/>
              </a:rPr>
              <a:t>against anxiety</a:t>
            </a:r>
            <a:r>
              <a:rPr lang="en-US" sz="1200" b="0" i="0" kern="1200" dirty="0">
                <a:solidFill>
                  <a:schemeClr val="tx1"/>
                </a:solidFill>
                <a:effectLst/>
                <a:latin typeface="+mn-lt"/>
                <a:ea typeface="+mn-ea"/>
                <a:cs typeface="+mn-cs"/>
              </a:rPr>
              <a:t>. That had a number of repercussions. Some climate scientists burnt out and left the profession. Some who dealt with the public and press were attacked for causing controversy so they became cautious, perhaps underestimating the dangers of climate change.”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 think that is even more valid for women in science, as we are usually more sensitive to grief than many male counterpart, not because of inherent sensibility, I didn’t think, but because society allows us culturally to be more emotional, more in touch with our emotions, than men, whom are supposed to be strong and not grieving.</a:t>
            </a:r>
          </a:p>
          <a:p>
            <a:r>
              <a:rPr lang="en-US" sz="1200" b="0" i="0" kern="1200" dirty="0">
                <a:solidFill>
                  <a:schemeClr val="tx1"/>
                </a:solidFill>
                <a:effectLst/>
                <a:latin typeface="+mn-lt"/>
                <a:ea typeface="+mn-ea"/>
                <a:cs typeface="+mn-cs"/>
              </a:rPr>
              <a:t>But then as scientists, we can loose more of our credibility by showing emotions.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However, this young PhD student wrote that beautiful article in Science in December last year, about  fact there is no support for the trauma that e</a:t>
            </a:r>
            <a:r>
              <a:rPr lang="en-US" sz="1200" b="0" i="0" u="none" strike="noStrike" kern="1200" baseline="0" dirty="0">
                <a:solidFill>
                  <a:schemeClr val="tx1"/>
                </a:solidFill>
                <a:latin typeface="+mn-lt"/>
                <a:ea typeface="+mn-ea"/>
                <a:cs typeface="+mn-cs"/>
              </a:rPr>
              <a:t>nvironmental scientists go through when facing the degradation of the natural world, and they respond by suppressing the subsequent painful emotions and trauma, which can compromise our ability to think coherently. They were basically saying that </a:t>
            </a:r>
            <a:r>
              <a:rPr lang="en-US" sz="1200" dirty="0"/>
              <a:t>“To understand and find solutions for our increasingly damaged natural ecosystems, </a:t>
            </a:r>
            <a:r>
              <a:rPr lang="en-US" sz="1200" b="1" dirty="0"/>
              <a:t>environmental scientists must be allowed to cry </a:t>
            </a:r>
            <a:r>
              <a:rPr lang="en-US" sz="1200" dirty="0"/>
              <a:t>and be supported as they move forward.” </a:t>
            </a:r>
          </a:p>
          <a:p>
            <a:r>
              <a:rPr lang="en-US" sz="1200" b="0" i="0" u="none" strike="noStrike" kern="1200" baseline="0" dirty="0">
                <a:solidFill>
                  <a:schemeClr val="tx1"/>
                </a:solidFill>
                <a:latin typeface="+mn-lt"/>
                <a:ea typeface="+mn-ea"/>
                <a:cs typeface="+mn-cs"/>
              </a:rPr>
              <a:t>They suggested that academic institutes should follow the example of other institutions with professions often facing traumatic experience, like the military, the health care of disaster management. </a:t>
            </a:r>
            <a:endParaRPr lang="en-US" sz="1200" dirty="0"/>
          </a:p>
        </p:txBody>
      </p:sp>
      <p:sp>
        <p:nvSpPr>
          <p:cNvPr id="4" name="Slide Number Placeholder 3"/>
          <p:cNvSpPr>
            <a:spLocks noGrp="1"/>
          </p:cNvSpPr>
          <p:nvPr>
            <p:ph type="sldNum" sz="quarter" idx="5"/>
          </p:nvPr>
        </p:nvSpPr>
        <p:spPr/>
        <p:txBody>
          <a:bodyPr/>
          <a:lstStyle/>
          <a:p>
            <a:fld id="{D0CA4236-3821-40BD-9452-63C090AAC5AA}" type="slidenum">
              <a:rPr lang="en-ZA" smtClean="0"/>
              <a:t>8</a:t>
            </a:fld>
            <a:endParaRPr lang="en-ZA"/>
          </a:p>
        </p:txBody>
      </p:sp>
    </p:spTree>
    <p:extLst>
      <p:ext uri="{BB962C8B-B14F-4D97-AF65-F5344CB8AC3E}">
        <p14:creationId xmlns:p14="http://schemas.microsoft.com/office/powerpoint/2010/main" val="3210332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So by supporting each other, we should be allowed to grieve well and emerge stronger from traumatic experiences.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We find solace in the words of Parkes and </a:t>
            </a:r>
            <a:r>
              <a:rPr lang="en-US" sz="1200" b="0" i="0" u="none" strike="noStrike" kern="1200" baseline="0" dirty="0" err="1">
                <a:solidFill>
                  <a:schemeClr val="tx1"/>
                </a:solidFill>
                <a:latin typeface="+mn-lt"/>
                <a:ea typeface="+mn-ea"/>
                <a:cs typeface="+mn-cs"/>
              </a:rPr>
              <a:t>Prigerson</a:t>
            </a:r>
            <a:r>
              <a:rPr lang="en-US" sz="1200" b="0" i="0" u="none" strike="noStrike" kern="1200" baseline="0" dirty="0">
                <a:solidFill>
                  <a:schemeClr val="tx1"/>
                </a:solidFill>
                <a:latin typeface="+mn-lt"/>
                <a:ea typeface="+mn-ea"/>
                <a:cs typeface="+mn-cs"/>
              </a:rPr>
              <a:t> who remind us that to grieve is to find strength and maturity, and that ultimately grief might just be the “price we pay for love”.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many respects, then, grief can be regarded as an illness. But it can also bring strength. Just as broken bones may end up stronger than unbroken ones, so the experience of grieving can strengthen and bring maturity to those who have previously been protected from misfortune. The pain of grief is just as much a part of life as the joy of love; it is, perhaps, the price we pay for love, the cost of commitment. To ignore this fact, or to pretend it is not so, is to put on emotional blinkers, which leave us unprepared for the losses that will inevitably occur in our lives and unprepared to help others to cope with the losses in theirs.” (p.6 in Parkes and Prigerson22).</a:t>
            </a:r>
            <a:endParaRPr lang="en-ZA" dirty="0"/>
          </a:p>
        </p:txBody>
      </p:sp>
      <p:sp>
        <p:nvSpPr>
          <p:cNvPr id="4" name="Slide Number Placeholder 3"/>
          <p:cNvSpPr>
            <a:spLocks noGrp="1"/>
          </p:cNvSpPr>
          <p:nvPr>
            <p:ph type="sldNum" sz="quarter" idx="5"/>
          </p:nvPr>
        </p:nvSpPr>
        <p:spPr/>
        <p:txBody>
          <a:bodyPr/>
          <a:lstStyle/>
          <a:p>
            <a:fld id="{D0CA4236-3821-40BD-9452-63C090AAC5AA}" type="slidenum">
              <a:rPr lang="en-ZA" smtClean="0"/>
              <a:t>9</a:t>
            </a:fld>
            <a:endParaRPr lang="en-ZA"/>
          </a:p>
        </p:txBody>
      </p:sp>
    </p:spTree>
    <p:extLst>
      <p:ext uri="{BB962C8B-B14F-4D97-AF65-F5344CB8AC3E}">
        <p14:creationId xmlns:p14="http://schemas.microsoft.com/office/powerpoint/2010/main" val="3383982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2088629-2E30-479A-9761-F7EB8669E945}" type="datetimeFigureOut">
              <a:rPr lang="en-ZA" smtClean="0"/>
              <a:t>2020/08/21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986B494-2CF5-448F-B64C-A0D639FCAC12}" type="slidenum">
              <a:rPr lang="en-ZA" smtClean="0"/>
              <a:t>‹#›</a:t>
            </a:fld>
            <a:endParaRPr lang="en-ZA"/>
          </a:p>
        </p:txBody>
      </p:sp>
    </p:spTree>
    <p:extLst>
      <p:ext uri="{BB962C8B-B14F-4D97-AF65-F5344CB8AC3E}">
        <p14:creationId xmlns:p14="http://schemas.microsoft.com/office/powerpoint/2010/main" val="965431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088629-2E30-479A-9761-F7EB8669E945}" type="datetimeFigureOut">
              <a:rPr lang="en-ZA" smtClean="0"/>
              <a:t>2020/08/21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986B494-2CF5-448F-B64C-A0D639FCAC12}" type="slidenum">
              <a:rPr lang="en-ZA" smtClean="0"/>
              <a:t>‹#›</a:t>
            </a:fld>
            <a:endParaRPr lang="en-ZA"/>
          </a:p>
        </p:txBody>
      </p:sp>
    </p:spTree>
    <p:extLst>
      <p:ext uri="{BB962C8B-B14F-4D97-AF65-F5344CB8AC3E}">
        <p14:creationId xmlns:p14="http://schemas.microsoft.com/office/powerpoint/2010/main" val="2551394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088629-2E30-479A-9761-F7EB8669E945}" type="datetimeFigureOut">
              <a:rPr lang="en-ZA" smtClean="0"/>
              <a:t>2020/08/21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986B494-2CF5-448F-B64C-A0D639FCAC12}" type="slidenum">
              <a:rPr lang="en-ZA" smtClean="0"/>
              <a:t>‹#›</a:t>
            </a:fld>
            <a:endParaRPr lang="en-ZA"/>
          </a:p>
        </p:txBody>
      </p:sp>
    </p:spTree>
    <p:extLst>
      <p:ext uri="{BB962C8B-B14F-4D97-AF65-F5344CB8AC3E}">
        <p14:creationId xmlns:p14="http://schemas.microsoft.com/office/powerpoint/2010/main" val="2081254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088629-2E30-479A-9761-F7EB8669E945}" type="datetimeFigureOut">
              <a:rPr lang="en-ZA" smtClean="0"/>
              <a:t>2020/08/21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986B494-2CF5-448F-B64C-A0D639FCAC12}" type="slidenum">
              <a:rPr lang="en-ZA" smtClean="0"/>
              <a:t>‹#›</a:t>
            </a:fld>
            <a:endParaRPr lang="en-ZA"/>
          </a:p>
        </p:txBody>
      </p:sp>
    </p:spTree>
    <p:extLst>
      <p:ext uri="{BB962C8B-B14F-4D97-AF65-F5344CB8AC3E}">
        <p14:creationId xmlns:p14="http://schemas.microsoft.com/office/powerpoint/2010/main" val="4016953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2088629-2E30-479A-9761-F7EB8669E945}" type="datetimeFigureOut">
              <a:rPr lang="en-ZA" smtClean="0"/>
              <a:t>2020/08/21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986B494-2CF5-448F-B64C-A0D639FCAC12}" type="slidenum">
              <a:rPr lang="en-ZA" smtClean="0"/>
              <a:t>‹#›</a:t>
            </a:fld>
            <a:endParaRPr lang="en-ZA"/>
          </a:p>
        </p:txBody>
      </p:sp>
    </p:spTree>
    <p:extLst>
      <p:ext uri="{BB962C8B-B14F-4D97-AF65-F5344CB8AC3E}">
        <p14:creationId xmlns:p14="http://schemas.microsoft.com/office/powerpoint/2010/main" val="2426196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2088629-2E30-479A-9761-F7EB8669E945}" type="datetimeFigureOut">
              <a:rPr lang="en-ZA" smtClean="0"/>
              <a:t>2020/08/21</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7986B494-2CF5-448F-B64C-A0D639FCAC12}" type="slidenum">
              <a:rPr lang="en-ZA" smtClean="0"/>
              <a:t>‹#›</a:t>
            </a:fld>
            <a:endParaRPr lang="en-ZA"/>
          </a:p>
        </p:txBody>
      </p:sp>
    </p:spTree>
    <p:extLst>
      <p:ext uri="{BB962C8B-B14F-4D97-AF65-F5344CB8AC3E}">
        <p14:creationId xmlns:p14="http://schemas.microsoft.com/office/powerpoint/2010/main" val="1037019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2088629-2E30-479A-9761-F7EB8669E945}" type="datetimeFigureOut">
              <a:rPr lang="en-ZA" smtClean="0"/>
              <a:t>2020/08/21</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7986B494-2CF5-448F-B64C-A0D639FCAC12}" type="slidenum">
              <a:rPr lang="en-ZA" smtClean="0"/>
              <a:t>‹#›</a:t>
            </a:fld>
            <a:endParaRPr lang="en-ZA"/>
          </a:p>
        </p:txBody>
      </p:sp>
    </p:spTree>
    <p:extLst>
      <p:ext uri="{BB962C8B-B14F-4D97-AF65-F5344CB8AC3E}">
        <p14:creationId xmlns:p14="http://schemas.microsoft.com/office/powerpoint/2010/main" val="600173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2088629-2E30-479A-9761-F7EB8669E945}" type="datetimeFigureOut">
              <a:rPr lang="en-ZA" smtClean="0"/>
              <a:t>2020/08/21</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7986B494-2CF5-448F-B64C-A0D639FCAC12}" type="slidenum">
              <a:rPr lang="en-ZA" smtClean="0"/>
              <a:t>‹#›</a:t>
            </a:fld>
            <a:endParaRPr lang="en-ZA"/>
          </a:p>
        </p:txBody>
      </p:sp>
    </p:spTree>
    <p:extLst>
      <p:ext uri="{BB962C8B-B14F-4D97-AF65-F5344CB8AC3E}">
        <p14:creationId xmlns:p14="http://schemas.microsoft.com/office/powerpoint/2010/main" val="4266017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088629-2E30-479A-9761-F7EB8669E945}" type="datetimeFigureOut">
              <a:rPr lang="en-ZA" smtClean="0"/>
              <a:t>2020/08/21</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7986B494-2CF5-448F-B64C-A0D639FCAC12}" type="slidenum">
              <a:rPr lang="en-ZA" smtClean="0"/>
              <a:t>‹#›</a:t>
            </a:fld>
            <a:endParaRPr lang="en-ZA"/>
          </a:p>
        </p:txBody>
      </p:sp>
    </p:spTree>
    <p:extLst>
      <p:ext uri="{BB962C8B-B14F-4D97-AF65-F5344CB8AC3E}">
        <p14:creationId xmlns:p14="http://schemas.microsoft.com/office/powerpoint/2010/main" val="1149283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2088629-2E30-479A-9761-F7EB8669E945}" type="datetimeFigureOut">
              <a:rPr lang="en-ZA" smtClean="0"/>
              <a:t>2020/08/21</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7986B494-2CF5-448F-B64C-A0D639FCAC12}" type="slidenum">
              <a:rPr lang="en-ZA" smtClean="0"/>
              <a:t>‹#›</a:t>
            </a:fld>
            <a:endParaRPr lang="en-ZA"/>
          </a:p>
        </p:txBody>
      </p:sp>
    </p:spTree>
    <p:extLst>
      <p:ext uri="{BB962C8B-B14F-4D97-AF65-F5344CB8AC3E}">
        <p14:creationId xmlns:p14="http://schemas.microsoft.com/office/powerpoint/2010/main" val="3732663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2088629-2E30-479A-9761-F7EB8669E945}" type="datetimeFigureOut">
              <a:rPr lang="en-ZA" smtClean="0"/>
              <a:t>2020/08/21</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7986B494-2CF5-448F-B64C-A0D639FCAC12}" type="slidenum">
              <a:rPr lang="en-ZA" smtClean="0"/>
              <a:t>‹#›</a:t>
            </a:fld>
            <a:endParaRPr lang="en-ZA"/>
          </a:p>
        </p:txBody>
      </p:sp>
    </p:spTree>
    <p:extLst>
      <p:ext uri="{BB962C8B-B14F-4D97-AF65-F5344CB8AC3E}">
        <p14:creationId xmlns:p14="http://schemas.microsoft.com/office/powerpoint/2010/main" val="4128335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088629-2E30-479A-9761-F7EB8669E945}" type="datetimeFigureOut">
              <a:rPr lang="en-ZA" smtClean="0"/>
              <a:t>2020/08/21</a:t>
            </a:fld>
            <a:endParaRPr lang="en-Z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86B494-2CF5-448F-B64C-A0D639FCAC12}" type="slidenum">
              <a:rPr lang="en-ZA" smtClean="0"/>
              <a:t>‹#›</a:t>
            </a:fld>
            <a:endParaRPr lang="en-ZA"/>
          </a:p>
        </p:txBody>
      </p:sp>
    </p:spTree>
    <p:extLst>
      <p:ext uri="{BB962C8B-B14F-4D97-AF65-F5344CB8AC3E}">
        <p14:creationId xmlns:p14="http://schemas.microsoft.com/office/powerpoint/2010/main" val="30837406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deathcafe.com/" TargetMode="External"/><Relationship Id="rId7" Type="http://schemas.openxmlformats.org/officeDocument/2006/relationships/hyperlink" Target="https://climatepsychologyalliance.or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facebook.com/groups/NTHELOVE/" TargetMode="External"/><Relationship Id="rId5" Type="http://schemas.openxmlformats.org/officeDocument/2006/relationships/hyperlink" Target="https://www.facebook.com/groups/NTHESupportGroup/" TargetMode="External"/><Relationship Id="rId4" Type="http://schemas.openxmlformats.org/officeDocument/2006/relationships/hyperlink" Target="https://www.facebook.com/groups/deepadaptatio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7" descr="looking down on Earth.jpg">
            <a:extLst>
              <a:ext uri="{FF2B5EF4-FFF2-40B4-BE49-F238E27FC236}">
                <a16:creationId xmlns:a16="http://schemas.microsoft.com/office/drawing/2014/main" id="{45565024-395B-418A-8662-A77B6069DCE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850" y="0"/>
            <a:ext cx="1028065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TextBox 3">
            <a:extLst>
              <a:ext uri="{FF2B5EF4-FFF2-40B4-BE49-F238E27FC236}">
                <a16:creationId xmlns:a16="http://schemas.microsoft.com/office/drawing/2014/main" id="{21A27D53-BA1A-47B4-BD50-0363B7958A84}"/>
              </a:ext>
            </a:extLst>
          </p:cNvPr>
          <p:cNvSpPr txBox="1">
            <a:spLocks noChangeArrowheads="1"/>
          </p:cNvSpPr>
          <p:nvPr/>
        </p:nvSpPr>
        <p:spPr bwMode="auto">
          <a:xfrm>
            <a:off x="5675615" y="6135688"/>
            <a:ext cx="34683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2"/>
                </a:solidFill>
                <a:latin typeface="Times New Roman" panose="02020603050405020304" pitchFamily="18" charset="0"/>
              </a:defRPr>
            </a:lvl1pPr>
            <a:lvl2pPr marL="742950" indent="-285750" eaLnBrk="0" hangingPunct="0">
              <a:defRPr sz="2000" b="1">
                <a:solidFill>
                  <a:schemeClr val="tx2"/>
                </a:solidFill>
                <a:latin typeface="Times New Roman" panose="02020603050405020304" pitchFamily="18" charset="0"/>
              </a:defRPr>
            </a:lvl2pPr>
            <a:lvl3pPr marL="1143000" indent="-228600" eaLnBrk="0" hangingPunct="0">
              <a:defRPr sz="2000" b="1">
                <a:solidFill>
                  <a:schemeClr val="tx2"/>
                </a:solidFill>
                <a:latin typeface="Times New Roman" panose="02020603050405020304" pitchFamily="18" charset="0"/>
              </a:defRPr>
            </a:lvl3pPr>
            <a:lvl4pPr marL="1600200" indent="-228600" eaLnBrk="0" hangingPunct="0">
              <a:defRPr sz="2000" b="1">
                <a:solidFill>
                  <a:schemeClr val="tx2"/>
                </a:solidFill>
                <a:latin typeface="Times New Roman" panose="02020603050405020304" pitchFamily="18" charset="0"/>
              </a:defRPr>
            </a:lvl4pPr>
            <a:lvl5pPr marL="2057400" indent="-228600" eaLnBrk="0" hangingPunct="0">
              <a:defRPr sz="2000" b="1">
                <a:solidFill>
                  <a:schemeClr val="tx2"/>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2"/>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2"/>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2"/>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2"/>
                </a:solidFill>
                <a:latin typeface="Times New Roman" panose="02020603050405020304" pitchFamily="18" charset="0"/>
              </a:defRPr>
            </a:lvl9pPr>
          </a:lstStyle>
          <a:p>
            <a:pPr algn="r" eaLnBrk="1" hangingPunct="1"/>
            <a:r>
              <a:rPr lang="en-GB" altLang="en-US" sz="2400" i="1" dirty="0">
                <a:solidFill>
                  <a:schemeClr val="bg1"/>
                </a:solidFill>
                <a:latin typeface="Calibri" panose="020F0502020204030204" pitchFamily="34" charset="0"/>
                <a:cs typeface="Calibri" panose="020F0502020204030204" pitchFamily="34" charset="0"/>
              </a:rPr>
              <a:t>Adj. Prof. Lorien Pichegru </a:t>
            </a:r>
          </a:p>
        </p:txBody>
      </p:sp>
      <p:pic>
        <p:nvPicPr>
          <p:cNvPr id="7" name="Picture 6">
            <a:extLst>
              <a:ext uri="{FF2B5EF4-FFF2-40B4-BE49-F238E27FC236}">
                <a16:creationId xmlns:a16="http://schemas.microsoft.com/office/drawing/2014/main" id="{67288359-BACB-4AAF-A6C1-C97A6AE70B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697" y="72973"/>
            <a:ext cx="2309885" cy="716861"/>
          </a:xfrm>
          <a:prstGeom prst="rect">
            <a:avLst/>
          </a:prstGeom>
        </p:spPr>
      </p:pic>
      <p:pic>
        <p:nvPicPr>
          <p:cNvPr id="8" name="Picture 7" descr="A drawing of a face&#10;&#10;Description automatically generated">
            <a:extLst>
              <a:ext uri="{FF2B5EF4-FFF2-40B4-BE49-F238E27FC236}">
                <a16:creationId xmlns:a16="http://schemas.microsoft.com/office/drawing/2014/main" id="{721AA19D-FFD0-4B8D-8557-8831C3A2008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0080" y="72973"/>
            <a:ext cx="1870677" cy="716861"/>
          </a:xfrm>
          <a:prstGeom prst="rect">
            <a:avLst/>
          </a:prstGeom>
        </p:spPr>
      </p:pic>
      <p:sp>
        <p:nvSpPr>
          <p:cNvPr id="10" name="Title 2">
            <a:extLst>
              <a:ext uri="{FF2B5EF4-FFF2-40B4-BE49-F238E27FC236}">
                <a16:creationId xmlns:a16="http://schemas.microsoft.com/office/drawing/2014/main" id="{29B34DB1-6151-4867-9D53-21EF72FD494B}"/>
              </a:ext>
            </a:extLst>
          </p:cNvPr>
          <p:cNvSpPr txBox="1">
            <a:spLocks/>
          </p:cNvSpPr>
          <p:nvPr/>
        </p:nvSpPr>
        <p:spPr>
          <a:xfrm>
            <a:off x="503040" y="1122363"/>
            <a:ext cx="8640960" cy="147002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ZA" b="1" dirty="0">
                <a:solidFill>
                  <a:schemeClr val="bg1"/>
                </a:solidFill>
              </a:rPr>
              <a:t>Ecological Grief</a:t>
            </a:r>
            <a:br>
              <a:rPr lang="en-ZA" b="1" dirty="0">
                <a:solidFill>
                  <a:schemeClr val="bg1"/>
                </a:solidFill>
              </a:rPr>
            </a:br>
            <a:r>
              <a:rPr lang="en-ZA" sz="3600" b="1" dirty="0">
                <a:solidFill>
                  <a:schemeClr val="bg1"/>
                </a:solidFill>
              </a:rPr>
              <a:t>and the burden placed </a:t>
            </a:r>
            <a:r>
              <a:rPr lang="en-ZA" sz="3600" b="1">
                <a:solidFill>
                  <a:schemeClr val="bg1"/>
                </a:solidFill>
              </a:rPr>
              <a:t>on women</a:t>
            </a:r>
            <a:endParaRPr lang="en-ZA" b="1"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34606EC-0A8F-42FB-91A8-EB128218121A}"/>
              </a:ext>
            </a:extLst>
          </p:cNvPr>
          <p:cNvPicPr>
            <a:picLocks noChangeAspect="1"/>
          </p:cNvPicPr>
          <p:nvPr/>
        </p:nvPicPr>
        <p:blipFill>
          <a:blip r:embed="rId3"/>
          <a:stretch>
            <a:fillRect/>
          </a:stretch>
        </p:blipFill>
        <p:spPr>
          <a:xfrm>
            <a:off x="829163" y="855090"/>
            <a:ext cx="7313965" cy="4257484"/>
          </a:xfrm>
          <a:prstGeom prst="rect">
            <a:avLst/>
          </a:prstGeom>
        </p:spPr>
      </p:pic>
      <p:sp>
        <p:nvSpPr>
          <p:cNvPr id="7" name="TextBox 6">
            <a:extLst>
              <a:ext uri="{FF2B5EF4-FFF2-40B4-BE49-F238E27FC236}">
                <a16:creationId xmlns:a16="http://schemas.microsoft.com/office/drawing/2014/main" id="{1DC222E4-6F98-4F1B-ABCC-E2B6EB9955B4}"/>
              </a:ext>
            </a:extLst>
          </p:cNvPr>
          <p:cNvSpPr txBox="1"/>
          <p:nvPr/>
        </p:nvSpPr>
        <p:spPr>
          <a:xfrm>
            <a:off x="6100010" y="6148136"/>
            <a:ext cx="2423612" cy="369332"/>
          </a:xfrm>
          <a:prstGeom prst="rect">
            <a:avLst/>
          </a:prstGeom>
          <a:noFill/>
        </p:spPr>
        <p:txBody>
          <a:bodyPr wrap="none" rtlCol="0">
            <a:spAutoFit/>
          </a:bodyPr>
          <a:lstStyle/>
          <a:p>
            <a:r>
              <a:rPr lang="en-ZA" dirty="0"/>
              <a:t>https://jembendell.com</a:t>
            </a:r>
          </a:p>
        </p:txBody>
      </p:sp>
    </p:spTree>
    <p:extLst>
      <p:ext uri="{BB962C8B-B14F-4D97-AF65-F5344CB8AC3E}">
        <p14:creationId xmlns:p14="http://schemas.microsoft.com/office/powerpoint/2010/main" val="2647018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bird&#10;&#10;Description automatically generated">
            <a:extLst>
              <a:ext uri="{FF2B5EF4-FFF2-40B4-BE49-F238E27FC236}">
                <a16:creationId xmlns:a16="http://schemas.microsoft.com/office/drawing/2014/main" id="{07B06B77-E7A2-4B59-989F-F4173B9D2B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4479" y="1108877"/>
            <a:ext cx="2787916" cy="4152589"/>
          </a:xfrm>
          <a:prstGeom prst="rect">
            <a:avLst/>
          </a:prstGeom>
        </p:spPr>
      </p:pic>
      <p:pic>
        <p:nvPicPr>
          <p:cNvPr id="5" name="Content Placeholder 4" descr="A close up of a logo&#10;&#10;Description automatically generated">
            <a:extLst>
              <a:ext uri="{FF2B5EF4-FFF2-40B4-BE49-F238E27FC236}">
                <a16:creationId xmlns:a16="http://schemas.microsoft.com/office/drawing/2014/main" id="{401A6EAE-DAD0-4D2D-AE5B-6BF50BD39276}"/>
              </a:ext>
            </a:extLst>
          </p:cNvPr>
          <p:cNvPicPr>
            <a:picLocks noChangeAspect="1"/>
          </p:cNvPicPr>
          <p:nvPr/>
        </p:nvPicPr>
        <p:blipFill rotWithShape="1">
          <a:blip r:embed="rId4">
            <a:extLst>
              <a:ext uri="{28A0092B-C50C-407E-A947-70E740481C1C}">
                <a14:useLocalDpi xmlns:a14="http://schemas.microsoft.com/office/drawing/2010/main" val="0"/>
              </a:ext>
            </a:extLst>
          </a:blip>
          <a:srcRect l="32304" r="32760"/>
          <a:stretch/>
        </p:blipFill>
        <p:spPr>
          <a:xfrm>
            <a:off x="147491" y="1132941"/>
            <a:ext cx="2779345" cy="4176653"/>
          </a:xfrm>
          <a:prstGeom prst="rect">
            <a:avLst/>
          </a:prstGeom>
        </p:spPr>
      </p:pic>
      <p:pic>
        <p:nvPicPr>
          <p:cNvPr id="6" name="Picture 5">
            <a:extLst>
              <a:ext uri="{FF2B5EF4-FFF2-40B4-BE49-F238E27FC236}">
                <a16:creationId xmlns:a16="http://schemas.microsoft.com/office/drawing/2014/main" id="{206FA674-850F-4D0F-9727-F3CF453851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51935" y="1108877"/>
            <a:ext cx="2787916" cy="4176653"/>
          </a:xfrm>
          <a:prstGeom prst="rect">
            <a:avLst/>
          </a:prstGeom>
        </p:spPr>
      </p:pic>
    </p:spTree>
    <p:extLst>
      <p:ext uri="{BB962C8B-B14F-4D97-AF65-F5344CB8AC3E}">
        <p14:creationId xmlns:p14="http://schemas.microsoft.com/office/powerpoint/2010/main" val="3060992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large green field with trees in the background&#10;&#10;Description automatically generated">
            <a:extLst>
              <a:ext uri="{FF2B5EF4-FFF2-40B4-BE49-F238E27FC236}">
                <a16:creationId xmlns:a16="http://schemas.microsoft.com/office/drawing/2014/main" id="{E55A81E6-C4E7-405B-9824-718AD42AD8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8" y="1733074"/>
            <a:ext cx="9133040" cy="5124926"/>
          </a:xfrm>
          <a:prstGeom prst="rect">
            <a:avLst/>
          </a:prstGeom>
        </p:spPr>
      </p:pic>
      <p:sp>
        <p:nvSpPr>
          <p:cNvPr id="4" name="Rectangle 3">
            <a:extLst>
              <a:ext uri="{FF2B5EF4-FFF2-40B4-BE49-F238E27FC236}">
                <a16:creationId xmlns:a16="http://schemas.microsoft.com/office/drawing/2014/main" id="{49ACE8C0-2A12-4E2C-A47C-7BD859B827C2}"/>
              </a:ext>
            </a:extLst>
          </p:cNvPr>
          <p:cNvSpPr/>
          <p:nvPr/>
        </p:nvSpPr>
        <p:spPr>
          <a:xfrm>
            <a:off x="613041" y="3404939"/>
            <a:ext cx="8259679" cy="2769989"/>
          </a:xfrm>
          <a:prstGeom prst="rect">
            <a:avLst/>
          </a:prstGeom>
          <a:solidFill>
            <a:schemeClr val="bg1">
              <a:alpha val="60000"/>
            </a:schemeClr>
          </a:solidFill>
        </p:spPr>
        <p:txBody>
          <a:bodyPr wrap="square">
            <a:spAutoFit/>
          </a:bodyPr>
          <a:lstStyle/>
          <a:p>
            <a:pPr>
              <a:spcAft>
                <a:spcPts val="1800"/>
              </a:spcAft>
            </a:pPr>
            <a:r>
              <a:rPr lang="en-US" sz="2400" i="1" dirty="0">
                <a:latin typeface="+mj-lt"/>
              </a:rPr>
              <a:t>Limiting our carbon foot-print while reconnecting with nature</a:t>
            </a:r>
          </a:p>
          <a:p>
            <a:pPr>
              <a:spcAft>
                <a:spcPts val="1800"/>
              </a:spcAft>
            </a:pPr>
            <a:r>
              <a:rPr lang="en-US" sz="2400" i="1" dirty="0" err="1">
                <a:latin typeface="+mj-lt"/>
              </a:rPr>
              <a:t>Normalising</a:t>
            </a:r>
            <a:r>
              <a:rPr lang="en-US" sz="2400" i="1" dirty="0">
                <a:latin typeface="+mj-lt"/>
              </a:rPr>
              <a:t> the conversation amongst like-minded people, expressions can take various forms (art, blog, support groups) and be on various platforms</a:t>
            </a:r>
          </a:p>
          <a:p>
            <a:pPr>
              <a:spcAft>
                <a:spcPts val="1800"/>
              </a:spcAft>
            </a:pPr>
            <a:r>
              <a:rPr lang="en-US" sz="2400" i="1" dirty="0">
                <a:latin typeface="+mj-lt"/>
              </a:rPr>
              <a:t>Engaging, being active, both locally and politically; focusing on the positive stories</a:t>
            </a:r>
          </a:p>
        </p:txBody>
      </p:sp>
      <p:sp>
        <p:nvSpPr>
          <p:cNvPr id="5" name="TextBox 4">
            <a:extLst>
              <a:ext uri="{FF2B5EF4-FFF2-40B4-BE49-F238E27FC236}">
                <a16:creationId xmlns:a16="http://schemas.microsoft.com/office/drawing/2014/main" id="{39D48DA1-C783-4663-8411-52C306E79B45}"/>
              </a:ext>
            </a:extLst>
          </p:cNvPr>
          <p:cNvSpPr txBox="1"/>
          <p:nvPr/>
        </p:nvSpPr>
        <p:spPr>
          <a:xfrm>
            <a:off x="399688" y="265502"/>
            <a:ext cx="8659161" cy="1323439"/>
          </a:xfrm>
          <a:prstGeom prst="rect">
            <a:avLst/>
          </a:prstGeom>
          <a:noFill/>
        </p:spPr>
        <p:txBody>
          <a:bodyPr wrap="square" rtlCol="0">
            <a:spAutoFit/>
          </a:bodyPr>
          <a:lstStyle/>
          <a:p>
            <a:pPr algn="ctr"/>
            <a:r>
              <a:rPr lang="en-US" sz="4000" dirty="0">
                <a:latin typeface="+mj-lt"/>
              </a:rPr>
              <a:t>“Mitigation, adaptation and joy –integrate all three into what we do next.”</a:t>
            </a:r>
            <a:endParaRPr lang="en-ZA" sz="4000" dirty="0">
              <a:latin typeface="+mj-lt"/>
            </a:endParaRPr>
          </a:p>
        </p:txBody>
      </p:sp>
    </p:spTree>
    <p:extLst>
      <p:ext uri="{BB962C8B-B14F-4D97-AF65-F5344CB8AC3E}">
        <p14:creationId xmlns:p14="http://schemas.microsoft.com/office/powerpoint/2010/main" val="275937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9226CA-B3B8-4C57-8186-BD16C4775E25}"/>
              </a:ext>
            </a:extLst>
          </p:cNvPr>
          <p:cNvSpPr>
            <a:spLocks noGrp="1"/>
          </p:cNvSpPr>
          <p:nvPr>
            <p:ph idx="1"/>
          </p:nvPr>
        </p:nvSpPr>
        <p:spPr>
          <a:xfrm>
            <a:off x="517356" y="1144824"/>
            <a:ext cx="8499559" cy="4568352"/>
          </a:xfrm>
        </p:spPr>
        <p:txBody>
          <a:bodyPr>
            <a:noAutofit/>
          </a:bodyPr>
          <a:lstStyle/>
          <a:p>
            <a:r>
              <a:rPr lang="en-ZA" sz="1800" u="sng" dirty="0">
                <a:solidFill>
                  <a:schemeClr val="accent1">
                    <a:lumMod val="75000"/>
                  </a:schemeClr>
                </a:solidFill>
              </a:rPr>
              <a:t>Population Conversation</a:t>
            </a:r>
            <a:r>
              <a:rPr lang="en-ZA" sz="1800" b="1" dirty="0"/>
              <a:t>: </a:t>
            </a:r>
            <a:r>
              <a:rPr lang="en-ZA" sz="1800" dirty="0"/>
              <a:t>Facebook Group conversation with women about climate change and family</a:t>
            </a:r>
            <a:endParaRPr lang="en-ZA" sz="1800" b="1" dirty="0"/>
          </a:p>
          <a:p>
            <a:r>
              <a:rPr lang="en-ZA" sz="1800" u="sng" dirty="0">
                <a:solidFill>
                  <a:schemeClr val="accent1">
                    <a:lumMod val="75000"/>
                  </a:schemeClr>
                </a:solidFill>
              </a:rPr>
              <a:t>The Aching Heart Movement </a:t>
            </a:r>
            <a:r>
              <a:rPr lang="en-ZA" sz="1800" dirty="0"/>
              <a:t>Facebook Group associated with Extinction Rebellion, holds regular online ‘grief circles’ (facilitated by experienced grief workers). </a:t>
            </a:r>
          </a:p>
          <a:p>
            <a:r>
              <a:rPr lang="en-ZA" sz="1800" dirty="0">
                <a:hlinkClick r:id="rId3"/>
              </a:rPr>
              <a:t>Death Cafe movement</a:t>
            </a:r>
            <a:r>
              <a:rPr lang="en-ZA" sz="1800" dirty="0"/>
              <a:t>  is an umbrella movement providing support and resources for local face to face community death cafes.  </a:t>
            </a:r>
          </a:p>
          <a:p>
            <a:r>
              <a:rPr lang="en-ZA" sz="1800" dirty="0">
                <a:hlinkClick r:id="rId4"/>
              </a:rPr>
              <a:t>The Positive Deep Adaptation Facebook Group</a:t>
            </a:r>
            <a:r>
              <a:rPr lang="en-ZA" sz="1800" dirty="0"/>
              <a:t>. This one focuses on sharing ideas and information on how to live well after acceptance of likely (or unfolding) societal collapse. </a:t>
            </a:r>
          </a:p>
          <a:p>
            <a:r>
              <a:rPr lang="en-ZA" sz="1800" dirty="0"/>
              <a:t>The </a:t>
            </a:r>
            <a:r>
              <a:rPr lang="en-ZA" sz="1800" dirty="0">
                <a:hlinkClick r:id="rId5"/>
              </a:rPr>
              <a:t>Human Near Term Extinction Support Group</a:t>
            </a:r>
            <a:r>
              <a:rPr lang="en-ZA" sz="1800" dirty="0"/>
              <a:t> on Facebook. Useful support to people struggling with that possibility in their awareness. There is also a similar group, same topic but mentioning </a:t>
            </a:r>
            <a:r>
              <a:rPr lang="en-ZA" sz="1800" dirty="0">
                <a:hlinkClick r:id="rId6"/>
              </a:rPr>
              <a:t>love in the title</a:t>
            </a:r>
            <a:r>
              <a:rPr lang="en-ZA" sz="1800" dirty="0"/>
              <a:t>, and I’m not sure what the difference is.</a:t>
            </a:r>
          </a:p>
          <a:p>
            <a:r>
              <a:rPr lang="en-ZA" sz="1800" dirty="0">
                <a:hlinkClick r:id="rId7"/>
              </a:rPr>
              <a:t>Climate Psychology Alliance</a:t>
            </a:r>
            <a:r>
              <a:rPr lang="en-ZA" sz="1800" dirty="0"/>
              <a:t> is aimed mainly at the psychotherapy profession, but has some useful resources. In addition, in the UK this group has launched a network of therapists to provide support. For info, email CPAtherapeutics@yahoo.com</a:t>
            </a:r>
          </a:p>
        </p:txBody>
      </p:sp>
      <p:sp>
        <p:nvSpPr>
          <p:cNvPr id="4" name="TextBox 3">
            <a:extLst>
              <a:ext uri="{FF2B5EF4-FFF2-40B4-BE49-F238E27FC236}">
                <a16:creationId xmlns:a16="http://schemas.microsoft.com/office/drawing/2014/main" id="{8EAA8517-2C0B-459D-B1BE-90446887AE8B}"/>
              </a:ext>
            </a:extLst>
          </p:cNvPr>
          <p:cNvSpPr txBox="1"/>
          <p:nvPr/>
        </p:nvSpPr>
        <p:spPr>
          <a:xfrm>
            <a:off x="2934872" y="6027819"/>
            <a:ext cx="3664529" cy="523220"/>
          </a:xfrm>
          <a:prstGeom prst="rect">
            <a:avLst/>
          </a:prstGeom>
          <a:noFill/>
        </p:spPr>
        <p:txBody>
          <a:bodyPr wrap="none" rtlCol="0">
            <a:spAutoFit/>
          </a:bodyPr>
          <a:lstStyle/>
          <a:p>
            <a:r>
              <a:rPr lang="en-ZA" sz="2800" dirty="0"/>
              <a:t>https://jembendell.com</a:t>
            </a:r>
          </a:p>
        </p:txBody>
      </p:sp>
    </p:spTree>
    <p:extLst>
      <p:ext uri="{BB962C8B-B14F-4D97-AF65-F5344CB8AC3E}">
        <p14:creationId xmlns:p14="http://schemas.microsoft.com/office/powerpoint/2010/main" val="3386589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ell phone&#10;&#10;Description automatically generated">
            <a:extLst>
              <a:ext uri="{FF2B5EF4-FFF2-40B4-BE49-F238E27FC236}">
                <a16:creationId xmlns:a16="http://schemas.microsoft.com/office/drawing/2014/main" id="{F65B7DE0-A92A-440C-9914-BCFFE508E9C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733926"/>
            <a:ext cx="9193319" cy="5077325"/>
          </a:xfrm>
        </p:spPr>
      </p:pic>
    </p:spTree>
    <p:extLst>
      <p:ext uri="{BB962C8B-B14F-4D97-AF65-F5344CB8AC3E}">
        <p14:creationId xmlns:p14="http://schemas.microsoft.com/office/powerpoint/2010/main" val="3631806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a:extLst>
              <a:ext uri="{FF2B5EF4-FFF2-40B4-BE49-F238E27FC236}">
                <a16:creationId xmlns:a16="http://schemas.microsoft.com/office/drawing/2014/main" id="{7D445CEE-4683-4994-8F34-34456693D3BD}"/>
              </a:ext>
            </a:extLst>
          </p:cNvPr>
          <p:cNvSpPr txBox="1">
            <a:spLocks noChangeArrowheads="1"/>
          </p:cNvSpPr>
          <p:nvPr/>
        </p:nvSpPr>
        <p:spPr bwMode="auto">
          <a:xfrm>
            <a:off x="2557133" y="169541"/>
            <a:ext cx="4029734" cy="954107"/>
          </a:xfrm>
          <a:prstGeom prst="rect">
            <a:avLst/>
          </a:prstGeom>
          <a:noFill/>
          <a:ln w="9525">
            <a:noFill/>
            <a:miter lim="800000"/>
            <a:headEnd/>
            <a:tailEnd/>
          </a:ln>
        </p:spPr>
        <p:txBody>
          <a:bodyPr wrap="square">
            <a:spAutoFit/>
          </a:bodyPr>
          <a:lstStyle/>
          <a:p>
            <a:pPr algn="ctr">
              <a:defRPr/>
            </a:pPr>
            <a:r>
              <a:rPr lang="en-GB" sz="2800" dirty="0" err="1">
                <a:latin typeface="+mj-lt"/>
              </a:rPr>
              <a:t>Malgas</a:t>
            </a:r>
            <a:r>
              <a:rPr lang="en-GB" sz="2800" dirty="0">
                <a:latin typeface="+mj-lt"/>
              </a:rPr>
              <a:t> Island, West Coast 2003 - 2018</a:t>
            </a:r>
          </a:p>
        </p:txBody>
      </p:sp>
      <p:pic>
        <p:nvPicPr>
          <p:cNvPr id="3" name="Picture 2">
            <a:extLst>
              <a:ext uri="{FF2B5EF4-FFF2-40B4-BE49-F238E27FC236}">
                <a16:creationId xmlns:a16="http://schemas.microsoft.com/office/drawing/2014/main" id="{B8AFD11A-D29A-4DD1-8934-E562BFE26B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5854" y="3299604"/>
            <a:ext cx="6657565" cy="3558396"/>
          </a:xfrm>
          <a:prstGeom prst="rect">
            <a:avLst/>
          </a:prstGeom>
        </p:spPr>
      </p:pic>
      <p:pic>
        <p:nvPicPr>
          <p:cNvPr id="7" name="Picture 2" descr="1cd13">
            <a:extLst>
              <a:ext uri="{FF2B5EF4-FFF2-40B4-BE49-F238E27FC236}">
                <a16:creationId xmlns:a16="http://schemas.microsoft.com/office/drawing/2014/main" id="{A303F911-C371-443B-87E9-12797332A7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3026" y="1187683"/>
            <a:ext cx="6640393" cy="2986838"/>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5">
            <a:extLst>
              <a:ext uri="{FF2B5EF4-FFF2-40B4-BE49-F238E27FC236}">
                <a16:creationId xmlns:a16="http://schemas.microsoft.com/office/drawing/2014/main" id="{106BEAE7-A64D-4EF5-84E7-12022253F899}"/>
              </a:ext>
            </a:extLst>
          </p:cNvPr>
          <p:cNvSpPr txBox="1">
            <a:spLocks noChangeArrowheads="1"/>
          </p:cNvSpPr>
          <p:nvPr/>
        </p:nvSpPr>
        <p:spPr bwMode="auto">
          <a:xfrm>
            <a:off x="1743541" y="2681102"/>
            <a:ext cx="142354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FR" altLang="fr-FR" sz="3200" b="1" dirty="0">
                <a:solidFill>
                  <a:schemeClr val="bg1"/>
                </a:solidFill>
              </a:rPr>
              <a:t>2003</a:t>
            </a:r>
          </a:p>
        </p:txBody>
      </p:sp>
      <p:sp>
        <p:nvSpPr>
          <p:cNvPr id="10" name="Text Box 5">
            <a:extLst>
              <a:ext uri="{FF2B5EF4-FFF2-40B4-BE49-F238E27FC236}">
                <a16:creationId xmlns:a16="http://schemas.microsoft.com/office/drawing/2014/main" id="{B22CE9DC-8FA5-410F-B50B-3B9A3868D3D9}"/>
              </a:ext>
            </a:extLst>
          </p:cNvPr>
          <p:cNvSpPr txBox="1">
            <a:spLocks noChangeArrowheads="1"/>
          </p:cNvSpPr>
          <p:nvPr/>
        </p:nvSpPr>
        <p:spPr bwMode="auto">
          <a:xfrm>
            <a:off x="1743540" y="4810608"/>
            <a:ext cx="142354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FR" altLang="fr-FR" sz="3200" b="1" dirty="0"/>
              <a:t>2018</a:t>
            </a:r>
          </a:p>
        </p:txBody>
      </p:sp>
    </p:spTree>
    <p:extLst>
      <p:ext uri="{BB962C8B-B14F-4D97-AF65-F5344CB8AC3E}">
        <p14:creationId xmlns:p14="http://schemas.microsoft.com/office/powerpoint/2010/main" val="270274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9E569E-4FBD-41A2-9726-7328A27543A8}"/>
              </a:ext>
            </a:extLst>
          </p:cNvPr>
          <p:cNvSpPr>
            <a:spLocks noGrp="1"/>
          </p:cNvSpPr>
          <p:nvPr>
            <p:ph idx="1"/>
          </p:nvPr>
        </p:nvSpPr>
        <p:spPr/>
        <p:txBody>
          <a:bodyPr/>
          <a:lstStyle/>
          <a:p>
            <a:endParaRPr lang="en-ZA"/>
          </a:p>
        </p:txBody>
      </p:sp>
      <p:pic>
        <p:nvPicPr>
          <p:cNvPr id="4" name="Picture 3">
            <a:extLst>
              <a:ext uri="{FF2B5EF4-FFF2-40B4-BE49-F238E27FC236}">
                <a16:creationId xmlns:a16="http://schemas.microsoft.com/office/drawing/2014/main" id="{BA0C4DDE-B81A-402B-82B8-96CE019BCA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399" y="1127409"/>
            <a:ext cx="7886700" cy="5747769"/>
          </a:xfrm>
          <a:prstGeom prst="rect">
            <a:avLst/>
          </a:prstGeom>
        </p:spPr>
      </p:pic>
      <p:sp>
        <p:nvSpPr>
          <p:cNvPr id="5" name="Text Box 9">
            <a:extLst>
              <a:ext uri="{FF2B5EF4-FFF2-40B4-BE49-F238E27FC236}">
                <a16:creationId xmlns:a16="http://schemas.microsoft.com/office/drawing/2014/main" id="{31912FDF-11A6-4FDE-A6B2-323F39E21358}"/>
              </a:ext>
            </a:extLst>
          </p:cNvPr>
          <p:cNvSpPr txBox="1">
            <a:spLocks noChangeArrowheads="1"/>
          </p:cNvSpPr>
          <p:nvPr/>
        </p:nvSpPr>
        <p:spPr bwMode="auto">
          <a:xfrm>
            <a:off x="2557133" y="169541"/>
            <a:ext cx="4029734" cy="954107"/>
          </a:xfrm>
          <a:prstGeom prst="rect">
            <a:avLst/>
          </a:prstGeom>
          <a:noFill/>
          <a:ln w="9525">
            <a:noFill/>
            <a:miter lim="800000"/>
            <a:headEnd/>
            <a:tailEnd/>
          </a:ln>
        </p:spPr>
        <p:txBody>
          <a:bodyPr wrap="square">
            <a:spAutoFit/>
          </a:bodyPr>
          <a:lstStyle/>
          <a:p>
            <a:pPr algn="ctr">
              <a:defRPr/>
            </a:pPr>
            <a:r>
              <a:rPr lang="en-GB" sz="2800" dirty="0">
                <a:latin typeface="+mj-lt"/>
              </a:rPr>
              <a:t>St Croix Island, Algoa Bay 2008 - 2019</a:t>
            </a:r>
          </a:p>
        </p:txBody>
      </p:sp>
    </p:spTree>
    <p:extLst>
      <p:ext uri="{BB962C8B-B14F-4D97-AF65-F5344CB8AC3E}">
        <p14:creationId xmlns:p14="http://schemas.microsoft.com/office/powerpoint/2010/main" val="3280157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131F5C5-B48D-425D-8939-73684E5B1B0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2606" y="843252"/>
            <a:ext cx="8818788" cy="4992064"/>
          </a:xfrm>
        </p:spPr>
      </p:pic>
    </p:spTree>
    <p:extLst>
      <p:ext uri="{BB962C8B-B14F-4D97-AF65-F5344CB8AC3E}">
        <p14:creationId xmlns:p14="http://schemas.microsoft.com/office/powerpoint/2010/main" val="659408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building, young, standing, holding&#10;&#10;Description automatically generated">
            <a:extLst>
              <a:ext uri="{FF2B5EF4-FFF2-40B4-BE49-F238E27FC236}">
                <a16:creationId xmlns:a16="http://schemas.microsoft.com/office/drawing/2014/main" id="{D18EE810-4097-4B8E-8307-F1BA501A89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3000"/>
            <a:ext cx="9144000" cy="4572000"/>
          </a:xfrm>
          <a:prstGeom prst="rect">
            <a:avLst/>
          </a:prstGeom>
        </p:spPr>
      </p:pic>
    </p:spTree>
    <p:extLst>
      <p:ext uri="{BB962C8B-B14F-4D97-AF65-F5344CB8AC3E}">
        <p14:creationId xmlns:p14="http://schemas.microsoft.com/office/powerpoint/2010/main" val="1755206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 up of a person with his mouth open&#10;&#10;Description automatically generated">
            <a:extLst>
              <a:ext uri="{FF2B5EF4-FFF2-40B4-BE49-F238E27FC236}">
                <a16:creationId xmlns:a16="http://schemas.microsoft.com/office/drawing/2014/main" id="{C5083A87-9FF6-481E-A74A-468AAA1A7F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1874"/>
            <a:ext cx="9144000" cy="4572000"/>
          </a:xfrm>
          <a:prstGeom prst="rect">
            <a:avLst/>
          </a:prstGeom>
        </p:spPr>
      </p:pic>
      <p:sp>
        <p:nvSpPr>
          <p:cNvPr id="10" name="Title 1">
            <a:extLst>
              <a:ext uri="{FF2B5EF4-FFF2-40B4-BE49-F238E27FC236}">
                <a16:creationId xmlns:a16="http://schemas.microsoft.com/office/drawing/2014/main" id="{04DADB0F-5009-45A5-864C-85797E87ADFB}"/>
              </a:ext>
            </a:extLst>
          </p:cNvPr>
          <p:cNvSpPr>
            <a:spLocks noGrp="1"/>
          </p:cNvSpPr>
          <p:nvPr>
            <p:ph type="title"/>
          </p:nvPr>
        </p:nvSpPr>
        <p:spPr>
          <a:xfrm>
            <a:off x="628650" y="105634"/>
            <a:ext cx="7886700" cy="1325563"/>
          </a:xfrm>
        </p:spPr>
        <p:txBody>
          <a:bodyPr/>
          <a:lstStyle/>
          <a:p>
            <a:pPr algn="ctr"/>
            <a:r>
              <a:rPr lang="en-ZA" dirty="0"/>
              <a:t>Ecological grief</a:t>
            </a:r>
          </a:p>
        </p:txBody>
      </p:sp>
      <p:sp>
        <p:nvSpPr>
          <p:cNvPr id="11" name="TextBox 10">
            <a:extLst>
              <a:ext uri="{FF2B5EF4-FFF2-40B4-BE49-F238E27FC236}">
                <a16:creationId xmlns:a16="http://schemas.microsoft.com/office/drawing/2014/main" id="{69EAC399-1FFE-419A-B03E-380717049EED}"/>
              </a:ext>
            </a:extLst>
          </p:cNvPr>
          <p:cNvSpPr txBox="1"/>
          <p:nvPr/>
        </p:nvSpPr>
        <p:spPr>
          <a:xfrm>
            <a:off x="4820438" y="6484552"/>
            <a:ext cx="4428520" cy="369332"/>
          </a:xfrm>
          <a:prstGeom prst="rect">
            <a:avLst/>
          </a:prstGeom>
          <a:noFill/>
        </p:spPr>
        <p:txBody>
          <a:bodyPr wrap="none" rtlCol="0">
            <a:spAutoFit/>
          </a:bodyPr>
          <a:lstStyle/>
          <a:p>
            <a:r>
              <a:rPr lang="en-ZA" dirty="0" err="1"/>
              <a:t>Cunsolo</a:t>
            </a:r>
            <a:r>
              <a:rPr lang="en-ZA" dirty="0"/>
              <a:t> &amp; Ellis 2018 </a:t>
            </a:r>
            <a:r>
              <a:rPr lang="en-ZA" i="1" dirty="0"/>
              <a:t>Nature Climate Change</a:t>
            </a:r>
            <a:endParaRPr lang="en-ZA" dirty="0"/>
          </a:p>
        </p:txBody>
      </p:sp>
    </p:spTree>
    <p:extLst>
      <p:ext uri="{BB962C8B-B14F-4D97-AF65-F5344CB8AC3E}">
        <p14:creationId xmlns:p14="http://schemas.microsoft.com/office/powerpoint/2010/main" val="1021933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40315-D75D-4021-A8AD-0E997224677A}"/>
              </a:ext>
            </a:extLst>
          </p:cNvPr>
          <p:cNvSpPr>
            <a:spLocks noGrp="1"/>
          </p:cNvSpPr>
          <p:nvPr>
            <p:ph type="title"/>
          </p:nvPr>
        </p:nvSpPr>
        <p:spPr>
          <a:xfrm>
            <a:off x="748966" y="74936"/>
            <a:ext cx="7886700" cy="1325563"/>
          </a:xfrm>
        </p:spPr>
        <p:txBody>
          <a:bodyPr/>
          <a:lstStyle/>
          <a:p>
            <a:pPr algn="ctr"/>
            <a:r>
              <a:rPr lang="en-ZA" dirty="0"/>
              <a:t>The paradox of the scientists</a:t>
            </a:r>
          </a:p>
        </p:txBody>
      </p:sp>
      <p:pic>
        <p:nvPicPr>
          <p:cNvPr id="4" name="Content Placeholder 4" descr="A picture containing water, person, plane, orange&#10;&#10;Description automatically generated">
            <a:extLst>
              <a:ext uri="{FF2B5EF4-FFF2-40B4-BE49-F238E27FC236}">
                <a16:creationId xmlns:a16="http://schemas.microsoft.com/office/drawing/2014/main" id="{D6148205-9E9D-4B1A-AC34-4D9556849A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0312" y="1400499"/>
            <a:ext cx="6384007" cy="3914931"/>
          </a:xfrm>
          <a:prstGeom prst="rect">
            <a:avLst/>
          </a:prstGeom>
        </p:spPr>
      </p:pic>
      <p:sp>
        <p:nvSpPr>
          <p:cNvPr id="5" name="Title 1">
            <a:extLst>
              <a:ext uri="{FF2B5EF4-FFF2-40B4-BE49-F238E27FC236}">
                <a16:creationId xmlns:a16="http://schemas.microsoft.com/office/drawing/2014/main" id="{62287067-EB24-486D-B226-F158B0C72418}"/>
              </a:ext>
            </a:extLst>
          </p:cNvPr>
          <p:cNvSpPr txBox="1">
            <a:spLocks/>
          </p:cNvSpPr>
          <p:nvPr/>
        </p:nvSpPr>
        <p:spPr>
          <a:xfrm>
            <a:off x="529388" y="5457501"/>
            <a:ext cx="8325854" cy="1070811"/>
          </a:xfrm>
          <a:prstGeom prst="rect">
            <a:avLst/>
          </a:prstGeom>
          <a:solidFill>
            <a:schemeClr val="bg1">
              <a:alpha val="6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i="1" dirty="0"/>
              <a:t>“Scientists must be allowed to cry” </a:t>
            </a:r>
            <a:endParaRPr lang="en-ZA" sz="3600" i="1" dirty="0"/>
          </a:p>
        </p:txBody>
      </p:sp>
      <p:sp>
        <p:nvSpPr>
          <p:cNvPr id="6" name="TextBox 5">
            <a:extLst>
              <a:ext uri="{FF2B5EF4-FFF2-40B4-BE49-F238E27FC236}">
                <a16:creationId xmlns:a16="http://schemas.microsoft.com/office/drawing/2014/main" id="{4DE1987E-7422-4359-BC02-C68AD869275B}"/>
              </a:ext>
            </a:extLst>
          </p:cNvPr>
          <p:cNvSpPr txBox="1"/>
          <p:nvPr/>
        </p:nvSpPr>
        <p:spPr>
          <a:xfrm>
            <a:off x="4041962" y="6464604"/>
            <a:ext cx="5102038" cy="369332"/>
          </a:xfrm>
          <a:prstGeom prst="rect">
            <a:avLst/>
          </a:prstGeom>
          <a:noFill/>
        </p:spPr>
        <p:txBody>
          <a:bodyPr wrap="none" rtlCol="0">
            <a:spAutoFit/>
          </a:bodyPr>
          <a:lstStyle/>
          <a:p>
            <a:r>
              <a:rPr lang="en-ZA" dirty="0"/>
              <a:t>Gordon et al. 2019 </a:t>
            </a:r>
            <a:r>
              <a:rPr lang="en-ZA" i="1" dirty="0"/>
              <a:t>Science</a:t>
            </a:r>
            <a:r>
              <a:rPr lang="en-ZA" dirty="0"/>
              <a:t> 10.1126/science.aaz2422</a:t>
            </a:r>
          </a:p>
        </p:txBody>
      </p:sp>
    </p:spTree>
    <p:extLst>
      <p:ext uri="{BB962C8B-B14F-4D97-AF65-F5344CB8AC3E}">
        <p14:creationId xmlns:p14="http://schemas.microsoft.com/office/powerpoint/2010/main" val="3378328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AD742-AA69-46BF-9739-C42B7B5D1BC7}"/>
              </a:ext>
            </a:extLst>
          </p:cNvPr>
          <p:cNvSpPr>
            <a:spLocks noGrp="1"/>
          </p:cNvSpPr>
          <p:nvPr>
            <p:ph type="title"/>
          </p:nvPr>
        </p:nvSpPr>
        <p:spPr/>
        <p:txBody>
          <a:bodyPr/>
          <a:lstStyle/>
          <a:p>
            <a:endParaRPr lang="en-ZA"/>
          </a:p>
        </p:txBody>
      </p:sp>
      <p:sp>
        <p:nvSpPr>
          <p:cNvPr id="3" name="Content Placeholder 2">
            <a:extLst>
              <a:ext uri="{FF2B5EF4-FFF2-40B4-BE49-F238E27FC236}">
                <a16:creationId xmlns:a16="http://schemas.microsoft.com/office/drawing/2014/main" id="{07AA7015-1517-47D7-A521-8F8430711833}"/>
              </a:ext>
            </a:extLst>
          </p:cNvPr>
          <p:cNvSpPr>
            <a:spLocks noGrp="1"/>
          </p:cNvSpPr>
          <p:nvPr>
            <p:ph idx="1"/>
          </p:nvPr>
        </p:nvSpPr>
        <p:spPr/>
        <p:txBody>
          <a:bodyPr/>
          <a:lstStyle/>
          <a:p>
            <a:endParaRPr lang="en-ZA"/>
          </a:p>
        </p:txBody>
      </p:sp>
      <p:pic>
        <p:nvPicPr>
          <p:cNvPr id="4" name="Picture 3" descr="A group of people in a pool&#10;&#10;Description automatically generated">
            <a:extLst>
              <a:ext uri="{FF2B5EF4-FFF2-40B4-BE49-F238E27FC236}">
                <a16:creationId xmlns:a16="http://schemas.microsoft.com/office/drawing/2014/main" id="{F96FB11B-B3A6-437C-BADB-C92794EF5E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2536" y="0"/>
            <a:ext cx="5138928" cy="6858000"/>
          </a:xfrm>
          <a:prstGeom prst="rect">
            <a:avLst/>
          </a:prstGeom>
        </p:spPr>
      </p:pic>
    </p:spTree>
    <p:extLst>
      <p:ext uri="{BB962C8B-B14F-4D97-AF65-F5344CB8AC3E}">
        <p14:creationId xmlns:p14="http://schemas.microsoft.com/office/powerpoint/2010/main" val="199208331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TotalTime>
  <Words>1860</Words>
  <Application>Microsoft Office PowerPoint</Application>
  <PresentationFormat>On-screen Show (4:3)</PresentationFormat>
  <Paragraphs>85</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Ecological grief</vt:lpstr>
      <vt:lpstr>The paradox of the scientists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Pichegru, Lorien (Dr) (Summerstrand Campus South)</dc:creator>
  <cp:lastModifiedBy>Pichegru, Lorien (Dr) (Summerstrand Campus South)</cp:lastModifiedBy>
  <cp:revision>18</cp:revision>
  <dcterms:created xsi:type="dcterms:W3CDTF">2020-08-20T17:45:37Z</dcterms:created>
  <dcterms:modified xsi:type="dcterms:W3CDTF">2020-08-21T06:08:05Z</dcterms:modified>
</cp:coreProperties>
</file>